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297" r:id="rId2"/>
    <p:sldId id="457" r:id="rId3"/>
    <p:sldId id="259" r:id="rId4"/>
    <p:sldId id="328" r:id="rId5"/>
    <p:sldId id="354" r:id="rId6"/>
    <p:sldId id="401" r:id="rId7"/>
    <p:sldId id="402" r:id="rId8"/>
    <p:sldId id="403" r:id="rId9"/>
    <p:sldId id="458" r:id="rId10"/>
    <p:sldId id="459" r:id="rId11"/>
    <p:sldId id="355" r:id="rId12"/>
    <p:sldId id="356" r:id="rId13"/>
    <p:sldId id="357" r:id="rId14"/>
    <p:sldId id="358" r:id="rId15"/>
    <p:sldId id="359" r:id="rId16"/>
    <p:sldId id="360" r:id="rId17"/>
    <p:sldId id="461" r:id="rId18"/>
    <p:sldId id="462" r:id="rId19"/>
    <p:sldId id="463" r:id="rId20"/>
    <p:sldId id="362" r:id="rId21"/>
    <p:sldId id="363" r:id="rId22"/>
    <p:sldId id="464" r:id="rId23"/>
    <p:sldId id="465" r:id="rId24"/>
    <p:sldId id="466" r:id="rId25"/>
    <p:sldId id="365" r:id="rId26"/>
    <p:sldId id="364" r:id="rId27"/>
    <p:sldId id="366" r:id="rId28"/>
    <p:sldId id="367" r:id="rId29"/>
    <p:sldId id="368" r:id="rId30"/>
    <p:sldId id="369" r:id="rId31"/>
    <p:sldId id="467" r:id="rId32"/>
    <p:sldId id="468" r:id="rId33"/>
    <p:sldId id="469" r:id="rId34"/>
    <p:sldId id="382" r:id="rId35"/>
    <p:sldId id="454" r:id="rId36"/>
    <p:sldId id="448" r:id="rId37"/>
    <p:sldId id="405" r:id="rId38"/>
    <p:sldId id="470" r:id="rId39"/>
    <p:sldId id="374" r:id="rId40"/>
    <p:sldId id="375" r:id="rId41"/>
    <p:sldId id="449" r:id="rId42"/>
    <p:sldId id="450" r:id="rId43"/>
    <p:sldId id="377" r:id="rId44"/>
    <p:sldId id="404" r:id="rId45"/>
    <p:sldId id="378" r:id="rId46"/>
    <p:sldId id="451" r:id="rId47"/>
    <p:sldId id="453" r:id="rId48"/>
    <p:sldId id="381" r:id="rId49"/>
    <p:sldId id="383" r:id="rId50"/>
    <p:sldId id="406" r:id="rId51"/>
    <p:sldId id="455" r:id="rId52"/>
    <p:sldId id="385" r:id="rId53"/>
    <p:sldId id="386" r:id="rId54"/>
    <p:sldId id="456" r:id="rId55"/>
    <p:sldId id="384" r:id="rId56"/>
    <p:sldId id="407" r:id="rId57"/>
    <p:sldId id="387" r:id="rId58"/>
    <p:sldId id="391" r:id="rId59"/>
    <p:sldId id="390" r:id="rId60"/>
    <p:sldId id="392" r:id="rId61"/>
    <p:sldId id="408" r:id="rId62"/>
    <p:sldId id="409" r:id="rId63"/>
    <p:sldId id="410" r:id="rId64"/>
    <p:sldId id="411" r:id="rId65"/>
    <p:sldId id="412" r:id="rId66"/>
    <p:sldId id="413" r:id="rId67"/>
    <p:sldId id="415" r:id="rId68"/>
    <p:sldId id="416" r:id="rId69"/>
    <p:sldId id="417" r:id="rId70"/>
    <p:sldId id="420" r:id="rId71"/>
    <p:sldId id="446" r:id="rId72"/>
    <p:sldId id="447" r:id="rId73"/>
    <p:sldId id="425" r:id="rId74"/>
    <p:sldId id="426" r:id="rId75"/>
    <p:sldId id="427" r:id="rId76"/>
    <p:sldId id="428" r:id="rId77"/>
    <p:sldId id="429" r:id="rId78"/>
    <p:sldId id="430" r:id="rId79"/>
    <p:sldId id="432" r:id="rId80"/>
    <p:sldId id="440" r:id="rId81"/>
    <p:sldId id="441" r:id="rId82"/>
    <p:sldId id="445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5876" autoAdjust="0"/>
  </p:normalViewPr>
  <p:slideViewPr>
    <p:cSldViewPr snapToGrid="0">
      <p:cViewPr varScale="1">
        <p:scale>
          <a:sx n="57" d="100"/>
          <a:sy n="57" d="100"/>
        </p:scale>
        <p:origin x="11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6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 like Netflix movies so I bought Netflix.</a:t>
            </a:r>
          </a:p>
          <a:p>
            <a:r>
              <a:rPr lang="en-US" sz="1200" dirty="0"/>
              <a:t>I don’t agree with tobacco sales so I avoid those stocks.</a:t>
            </a:r>
          </a:p>
          <a:p>
            <a:r>
              <a:rPr lang="en-US" sz="1200" dirty="0"/>
              <a:t>Warren Buffet “Buy companies you understand”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Reviewing an</a:t>
            </a:r>
            <a:r>
              <a:rPr lang="en-US" baseline="0" dirty="0"/>
              <a:t> annual report and pouring over cash flow, revenue growth, expenditures like R/D all count as fundamental investing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Reviewing an</a:t>
            </a:r>
            <a:r>
              <a:rPr lang="en-US" baseline="0" dirty="0"/>
              <a:t> annual report and pouring over cash flow, revenue growth, expenditures like R/D all count as fundamental investing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$460M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2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$460M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5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$460M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Advantage:</a:t>
            </a:r>
          </a:p>
          <a:p>
            <a:r>
              <a:rPr lang="en-US" dirty="0"/>
              <a:t>Faster to recognize a buy/sell signal.</a:t>
            </a:r>
          </a:p>
          <a:p>
            <a:r>
              <a:rPr lang="en-US" dirty="0"/>
              <a:t>Disadvantage:</a:t>
            </a:r>
          </a:p>
          <a:p>
            <a:r>
              <a:rPr lang="en-US" dirty="0"/>
              <a:t>More false signals, more sensitivity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Cross Validation</a:t>
            </a:r>
          </a:p>
          <a:p>
            <a:r>
              <a:rPr lang="en-US" dirty="0"/>
              <a:t>No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5064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102205E2-33D5-4DF3-830C-02A4D8F6A2CD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2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92584"/>
            <a:ext cx="51816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2584"/>
            <a:ext cx="51816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8/29/2019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="" xmlns:a16="http://schemas.microsoft.com/office/drawing/2014/main" id="{130A8189-4FEF-4CE0-9C81-3CDB6240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32519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56431"/>
            <a:ext cx="5157787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132519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56431"/>
            <a:ext cx="5183188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AA0CF89-B355-4956-8ED3-76727CCF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83213"/>
            <a:ext cx="617220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097280"/>
            <a:ext cx="3932237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8/29/2019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="" xmlns:a16="http://schemas.microsoft.com/office/drawing/2014/main" id="{EDA14BE6-1728-4A56-AEF1-23D71589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139483"/>
            <a:ext cx="617220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181686"/>
            <a:ext cx="3932237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8/29/2019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="" xmlns:a16="http://schemas.microsoft.com/office/drawing/2014/main" id="{EAAF7DC3-F875-4673-AB2B-D34A8D69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80030"/>
            <a:ext cx="105156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8/29/2019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="" xmlns:a16="http://schemas.microsoft.com/office/drawing/2014/main" id="{2DCD5BBF-F6D7-41AD-B8EF-921E3BFF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2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2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1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4B018D7-BD37-445E-B8A2-00CA70FB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1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0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5512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7CA1FE-8EFA-484B-B6F8-DA6F7BE51057}"/>
              </a:ext>
            </a:extLst>
          </p:cNvPr>
          <p:cNvCxnSpPr/>
          <p:nvPr userDrawn="1"/>
        </p:nvCxnSpPr>
        <p:spPr>
          <a:xfrm>
            <a:off x="384518" y="1026944"/>
            <a:ext cx="11422967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462" y="6403292"/>
            <a:ext cx="144379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4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Quantitative_Financial_Risk_Management_with_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charts.com/companies/AMZN/revenues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rlz=1C1CHWA_enUS637US638&amp;ei=AKlnXfO1Ot6c1fAPi8i1uAU&amp;q=test+for+random+walk+in+r&amp;oq=test+for+random+walk+&amp;gs_l=psy-ab.3.0.0j0i22i30l9.8360.8360..9429...0.2..0.99.99.1......0....1..gws-wiz.......0i71.Gx7G0YIFHXY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eadygo.digital/blog/terrible-stock-photo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lendingclub.com/info/download-data.action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tgstocks.com" TargetMode="External"/><Relationship Id="rId2" Type="http://schemas.openxmlformats.org/officeDocument/2006/relationships/hyperlink" Target="mtggoldfish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Quantitative Financial Risk Management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8796" y="4988467"/>
            <a:ext cx="767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https://github.com/kwartler/Quantitative_Financial_Risk_Management_with_R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Keep in mind for trading…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" y="1171570"/>
            <a:ext cx="11338560" cy="792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 the short term the market is a NEGATIVE sum transaction.  Market “makers” make money on the transactions.  Retail investors pay a commission/fee for the trade.</a:t>
            </a:r>
            <a:endParaRPr lang="en-US" sz="2400" dirty="0"/>
          </a:p>
        </p:txBody>
      </p:sp>
      <p:pic>
        <p:nvPicPr>
          <p:cNvPr id="8" name="Picture 2" descr="Image result for knight capi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2" y="2923777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6720" y="5557295"/>
            <a:ext cx="11338560" cy="538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 careful &amp; be sure to test your indicators!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49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507" y="2070638"/>
            <a:ext cx="1152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Belief Based </a:t>
            </a:r>
            <a:r>
              <a:rPr lang="en-US" dirty="0"/>
              <a:t>– some intrinsic value of the company is appealing and triggers a buy/selling action.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Fundamental Trading  </a:t>
            </a:r>
            <a:r>
              <a:rPr lang="en-US" dirty="0"/>
              <a:t>- traditional financial indicator triggers an action regardless of sector, or company product.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Technical Trading </a:t>
            </a:r>
            <a:r>
              <a:rPr lang="en-US" dirty="0"/>
              <a:t>– trade based on “indications” or “</a:t>
            </a:r>
            <a:r>
              <a:rPr lang="en-US" dirty="0" err="1"/>
              <a:t>algo</a:t>
            </a:r>
            <a:r>
              <a:rPr lang="en-US" dirty="0"/>
              <a:t> trading”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Frequency Trading </a:t>
            </a:r>
            <a:r>
              <a:rPr lang="en-US" dirty="0"/>
              <a:t>– “scalping” small profits repeatedly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DB3CD476-8C5E-4AB2-A663-A7728E2070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50C5A1E-032F-45F0-99A4-8EA146A7F0C8}"/>
              </a:ext>
            </a:extLst>
          </p:cNvPr>
          <p:cNvSpPr/>
          <p:nvPr/>
        </p:nvSpPr>
        <p:spPr>
          <a:xfrm>
            <a:off x="243840" y="1257300"/>
            <a:ext cx="11704320" cy="720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Stochastic Momentum Indicator (SMI), a formula for measuring momentum,  crossed over to positive territory.   I think I will buy Google (Alphabet).</a:t>
            </a:r>
          </a:p>
        </p:txBody>
      </p:sp>
    </p:spTree>
    <p:extLst>
      <p:ext uri="{BB962C8B-B14F-4D97-AF65-F5344CB8AC3E}">
        <p14:creationId xmlns:p14="http://schemas.microsoft.com/office/powerpoint/2010/main" val="37123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10C4A524-9A21-435F-97A8-6744A7EE6F3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8C4205-3127-4CFC-8EE1-EAC442953C33}"/>
              </a:ext>
            </a:extLst>
          </p:cNvPr>
          <p:cNvSpPr/>
          <p:nvPr/>
        </p:nvSpPr>
        <p:spPr>
          <a:xfrm>
            <a:off x="243840" y="1257300"/>
            <a:ext cx="11704320" cy="720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Our PhD physicist wrote an algorithm that trades apple stock 10,000 per minute.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356268-838C-4177-AEA9-D5EA5EDE64B7}"/>
              </a:ext>
            </a:extLst>
          </p:cNvPr>
          <p:cNvSpPr txBox="1"/>
          <p:nvPr/>
        </p:nvSpPr>
        <p:spPr>
          <a:xfrm>
            <a:off x="361507" y="2070638"/>
            <a:ext cx="1152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Belief Based </a:t>
            </a:r>
            <a:r>
              <a:rPr lang="en-US" dirty="0"/>
              <a:t>– some intrinsic value of the company is appealing and triggers a buy/selling action.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Fundamental Trading  </a:t>
            </a:r>
            <a:r>
              <a:rPr lang="en-US" dirty="0"/>
              <a:t>- traditional financial indicator triggers an action regardless of sector, or company product.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Technical Trading </a:t>
            </a:r>
            <a:r>
              <a:rPr lang="en-US" dirty="0"/>
              <a:t>– trade based on “indications” or “</a:t>
            </a:r>
            <a:r>
              <a:rPr lang="en-US" dirty="0" err="1"/>
              <a:t>algo</a:t>
            </a:r>
            <a:r>
              <a:rPr lang="en-US" dirty="0"/>
              <a:t> trading”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Frequency Trading </a:t>
            </a:r>
            <a:r>
              <a:rPr lang="en-US" dirty="0"/>
              <a:t>– “scalping” small profits repeatedly</a:t>
            </a:r>
          </a:p>
        </p:txBody>
      </p:sp>
    </p:spTree>
    <p:extLst>
      <p:ext uri="{BB962C8B-B14F-4D97-AF65-F5344CB8AC3E}">
        <p14:creationId xmlns:p14="http://schemas.microsoft.com/office/powerpoint/2010/main" val="123574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F9C7C0F6-E422-4498-A11B-8E80538679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497F316-D52C-4CC1-8CD4-30CED11F8FDC}"/>
              </a:ext>
            </a:extLst>
          </p:cNvPr>
          <p:cNvSpPr/>
          <p:nvPr/>
        </p:nvSpPr>
        <p:spPr>
          <a:xfrm>
            <a:off x="243840" y="1257300"/>
            <a:ext cx="11704320" cy="720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won’t buy firearm companies.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9D746EA-954F-4485-85E0-7F378B6653F0}"/>
              </a:ext>
            </a:extLst>
          </p:cNvPr>
          <p:cNvSpPr txBox="1"/>
          <p:nvPr/>
        </p:nvSpPr>
        <p:spPr>
          <a:xfrm>
            <a:off x="361507" y="2070638"/>
            <a:ext cx="1152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Belief Based </a:t>
            </a:r>
            <a:r>
              <a:rPr lang="en-US" dirty="0"/>
              <a:t>– some intrinsic value of the company is appealing and triggers a buy/selling action.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Fundamental Trading  </a:t>
            </a:r>
            <a:r>
              <a:rPr lang="en-US" dirty="0"/>
              <a:t>- traditional financial indicator triggers an action regardless of sector, or company product.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Technical Trading </a:t>
            </a:r>
            <a:r>
              <a:rPr lang="en-US" dirty="0"/>
              <a:t>– trade based on “indications” or “</a:t>
            </a:r>
            <a:r>
              <a:rPr lang="en-US" dirty="0" err="1"/>
              <a:t>algo</a:t>
            </a:r>
            <a:r>
              <a:rPr lang="en-US" dirty="0"/>
              <a:t> trading”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Frequency Trading </a:t>
            </a:r>
            <a:r>
              <a:rPr lang="en-US" dirty="0"/>
              <a:t>– “scalping” small profits repeatedly</a:t>
            </a:r>
          </a:p>
        </p:txBody>
      </p:sp>
    </p:spTree>
    <p:extLst>
      <p:ext uri="{BB962C8B-B14F-4D97-AF65-F5344CB8AC3E}">
        <p14:creationId xmlns:p14="http://schemas.microsoft.com/office/powerpoint/2010/main" val="91788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6F5A41F1-923D-46DD-8086-AB2A7AB668D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583747-54E3-4BD6-BB69-2A7E75C70AC6}"/>
              </a:ext>
            </a:extLst>
          </p:cNvPr>
          <p:cNvSpPr/>
          <p:nvPr/>
        </p:nvSpPr>
        <p:spPr>
          <a:xfrm>
            <a:off x="243840" y="1257300"/>
            <a:ext cx="11704320" cy="720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 our workshop we </a:t>
            </a:r>
            <a:r>
              <a:rPr lang="en-US" sz="2400" dirty="0"/>
              <a:t>modeled the probability of risk using a decision tree and it looks like </a:t>
            </a:r>
            <a:r>
              <a:rPr lang="en-US" sz="2400" dirty="0" smtClean="0"/>
              <a:t>buying </a:t>
            </a:r>
            <a:r>
              <a:rPr lang="en-US" sz="2400" dirty="0"/>
              <a:t>a </a:t>
            </a:r>
            <a:r>
              <a:rPr lang="en-US" sz="2400" dirty="0" smtClean="0"/>
              <a:t>consumer loan </a:t>
            </a:r>
            <a:r>
              <a:rPr lang="en-US" sz="2400" dirty="0"/>
              <a:t>is a good investment.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4593873-6F4B-445D-BFB2-C90597F668F9}"/>
              </a:ext>
            </a:extLst>
          </p:cNvPr>
          <p:cNvSpPr txBox="1"/>
          <p:nvPr/>
        </p:nvSpPr>
        <p:spPr>
          <a:xfrm>
            <a:off x="361507" y="2070638"/>
            <a:ext cx="1152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Belief Based </a:t>
            </a:r>
            <a:r>
              <a:rPr lang="en-US" dirty="0"/>
              <a:t>– some intrinsic value of the company is appealing and triggers a buy/selling action.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Fundamental Trading  </a:t>
            </a:r>
            <a:r>
              <a:rPr lang="en-US" dirty="0"/>
              <a:t>- traditional financial indicator triggers an action regardless of sector, or company product.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Technical Trading </a:t>
            </a:r>
            <a:r>
              <a:rPr lang="en-US" dirty="0"/>
              <a:t>– trade based on “indications” or “</a:t>
            </a:r>
            <a:r>
              <a:rPr lang="en-US" dirty="0" err="1"/>
              <a:t>algo</a:t>
            </a:r>
            <a:r>
              <a:rPr lang="en-US" dirty="0"/>
              <a:t> trading”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Frequency Trading </a:t>
            </a:r>
            <a:r>
              <a:rPr lang="en-US" dirty="0"/>
              <a:t>– “scalping” small profits repeatedly</a:t>
            </a:r>
          </a:p>
        </p:txBody>
      </p:sp>
    </p:spTree>
    <p:extLst>
      <p:ext uri="{BB962C8B-B14F-4D97-AF65-F5344CB8AC3E}">
        <p14:creationId xmlns:p14="http://schemas.microsoft.com/office/powerpoint/2010/main" val="168865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AAC84B8C-03E3-425E-ADAA-FA2A285F45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E0F0885-6DD9-45C5-BA41-8FD0642DAC07}"/>
              </a:ext>
            </a:extLst>
          </p:cNvPr>
          <p:cNvSpPr/>
          <p:nvPr/>
        </p:nvSpPr>
        <p:spPr>
          <a:xfrm>
            <a:off x="243840" y="1257300"/>
            <a:ext cx="11704320" cy="720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Google’s quarterly ad revenue is improving, so I am going to buy some shares.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4085DB9-0CFF-42B8-A1B0-32917D98AD6E}"/>
              </a:ext>
            </a:extLst>
          </p:cNvPr>
          <p:cNvSpPr txBox="1"/>
          <p:nvPr/>
        </p:nvSpPr>
        <p:spPr>
          <a:xfrm>
            <a:off x="361507" y="2070638"/>
            <a:ext cx="11525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Belief Based </a:t>
            </a:r>
            <a:r>
              <a:rPr lang="en-US" dirty="0"/>
              <a:t>– some intrinsic value of the company is appealing and triggers a buy/selling action.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Fundamental Trading  </a:t>
            </a:r>
            <a:r>
              <a:rPr lang="en-US" dirty="0"/>
              <a:t>- traditional financial indicator triggers an action regardless of sector, or company product.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Technical Trading </a:t>
            </a:r>
            <a:r>
              <a:rPr lang="en-US" dirty="0"/>
              <a:t>– trade based on “indications” or “</a:t>
            </a:r>
            <a:r>
              <a:rPr lang="en-US" dirty="0" err="1"/>
              <a:t>algo</a:t>
            </a:r>
            <a:r>
              <a:rPr lang="en-US" dirty="0"/>
              <a:t> trading”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Frequency Trading </a:t>
            </a:r>
            <a:r>
              <a:rPr lang="en-US" dirty="0"/>
              <a:t>– “scalping” small profits repeatedly</a:t>
            </a:r>
          </a:p>
        </p:txBody>
      </p:sp>
    </p:spTree>
    <p:extLst>
      <p:ext uri="{BB962C8B-B14F-4D97-AF65-F5344CB8AC3E}">
        <p14:creationId xmlns:p14="http://schemas.microsoft.com/office/powerpoint/2010/main" val="355370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 Trading Assumptions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42" name="Picture 2" descr="Image result for meme stock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24" y="1689193"/>
            <a:ext cx="4006410" cy="35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3D6F5F8E-752D-4A56-9DCB-280669C06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16A697-68F7-4C7F-85A8-1C5E32C452C0}"/>
              </a:ext>
            </a:extLst>
          </p:cNvPr>
          <p:cNvSpPr txBox="1"/>
          <p:nvPr/>
        </p:nvSpPr>
        <p:spPr>
          <a:xfrm>
            <a:off x="519112" y="1689193"/>
            <a:ext cx="6124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“what” &gt; “why”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Price action &gt; reasons for move (non-explanatory)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6720" y="5557295"/>
            <a:ext cx="11338560" cy="538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Technical traders </a:t>
            </a:r>
            <a:r>
              <a:rPr lang="en-US" sz="2400" dirty="0" smtClean="0"/>
              <a:t>necessarily don’t </a:t>
            </a:r>
            <a:r>
              <a:rPr lang="en-US" sz="2400" dirty="0" smtClean="0"/>
              <a:t>care why a price changes.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92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 Trading Assumptions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3D6F5F8E-752D-4A56-9DCB-280669C06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16A697-68F7-4C7F-85A8-1C5E32C452C0}"/>
              </a:ext>
            </a:extLst>
          </p:cNvPr>
          <p:cNvSpPr txBox="1"/>
          <p:nvPr/>
        </p:nvSpPr>
        <p:spPr>
          <a:xfrm>
            <a:off x="519112" y="1689193"/>
            <a:ext cx="6124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“what” &gt; “why”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Price action &gt; reasons for move (non-explanatory)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Known information is </a:t>
            </a:r>
            <a:r>
              <a:rPr lang="en-US" sz="2400" i="1" dirty="0"/>
              <a:t>already</a:t>
            </a:r>
            <a:r>
              <a:rPr lang="en-US" sz="2400" dirty="0"/>
              <a:t> reflected in the price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8" name="Picture 2" descr="Image result for meme stock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24" y="1689193"/>
            <a:ext cx="4006410" cy="35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6720" y="5384801"/>
            <a:ext cx="11338560" cy="711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Technical traders believe tradeable information is immediately embedded in the price (not worth the effort to “scalp” or trade based on </a:t>
            </a:r>
            <a:r>
              <a:rPr lang="en-US" sz="2400" dirty="0" smtClean="0"/>
              <a:t>speed).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248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 Trading Assumptions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3D6F5F8E-752D-4A56-9DCB-280669C06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16A697-68F7-4C7F-85A8-1C5E32C452C0}"/>
              </a:ext>
            </a:extLst>
          </p:cNvPr>
          <p:cNvSpPr txBox="1"/>
          <p:nvPr/>
        </p:nvSpPr>
        <p:spPr>
          <a:xfrm>
            <a:off x="519112" y="1689193"/>
            <a:ext cx="61245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“what” &gt; “why”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Price action &gt; reasons for move (non-explanatory)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Known information is </a:t>
            </a:r>
            <a:r>
              <a:rPr lang="en-US" sz="2400" i="1" dirty="0"/>
              <a:t>already</a:t>
            </a:r>
            <a:r>
              <a:rPr lang="en-US" sz="2400" dirty="0"/>
              <a:t> reflected in the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Buyers &amp; sellers trade based on emotion.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Fear &amp; greed are powerful </a:t>
            </a:r>
            <a:r>
              <a:rPr lang="en-US" sz="1600" dirty="0" smtClean="0"/>
              <a:t>forces</a:t>
            </a:r>
            <a:endParaRPr lang="en-US" sz="2400" dirty="0"/>
          </a:p>
        </p:txBody>
      </p:sp>
      <p:pic>
        <p:nvPicPr>
          <p:cNvPr id="8" name="Picture 2" descr="Image result for meme stock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24" y="1689193"/>
            <a:ext cx="4006410" cy="35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6720" y="5367867"/>
            <a:ext cx="11338560" cy="72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Technical traders realize that some amount of trades occur due to emotion.  </a:t>
            </a:r>
            <a:r>
              <a:rPr lang="en-US" sz="2400" dirty="0" smtClean="0"/>
              <a:t>Technical traders are </a:t>
            </a:r>
            <a:r>
              <a:rPr lang="en-US" sz="2400" dirty="0" smtClean="0"/>
              <a:t>unemotional when trading.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37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 Trading Assumptions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3D6F5F8E-752D-4A56-9DCB-280669C06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16A697-68F7-4C7F-85A8-1C5E32C452C0}"/>
              </a:ext>
            </a:extLst>
          </p:cNvPr>
          <p:cNvSpPr txBox="1"/>
          <p:nvPr/>
        </p:nvSpPr>
        <p:spPr>
          <a:xfrm>
            <a:off x="519112" y="1689193"/>
            <a:ext cx="61245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“what” &gt; “why”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Price action &gt; reasons for move (non-explanatory)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Known information is </a:t>
            </a:r>
            <a:r>
              <a:rPr lang="en-US" sz="2400" i="1" dirty="0"/>
              <a:t>already</a:t>
            </a:r>
            <a:r>
              <a:rPr lang="en-US" sz="2400" dirty="0"/>
              <a:t> reflected in the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Buyers &amp; sellers trade based on emotion.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Fear &amp; greed are powerful forces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Markets fluctuate.</a:t>
            </a:r>
          </a:p>
        </p:txBody>
      </p:sp>
      <p:pic>
        <p:nvPicPr>
          <p:cNvPr id="8" name="Picture 2" descr="Image result for meme stock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24" y="1689193"/>
            <a:ext cx="4006410" cy="35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6720" y="5557295"/>
            <a:ext cx="11338560" cy="538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For technical traders to be successful, there needs to be pricing volatility.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35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xmlns="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871" y="1727688"/>
            <a:ext cx="1047454" cy="9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D939F8-463C-42DD-872C-AD9D3A4F4DD1}"/>
              </a:ext>
            </a:extLst>
          </p:cNvPr>
          <p:cNvGrpSpPr>
            <a:grpSpLocks noChangeAspect="1"/>
          </p:cNvGrpSpPr>
          <p:nvPr/>
        </p:nvGrpSpPr>
        <p:grpSpPr>
          <a:xfrm>
            <a:off x="233828" y="4668037"/>
            <a:ext cx="6057139" cy="1152287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xmlns="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xmlns="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xmlns="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5064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7"/>
              </a:rPr>
              <a:t>https://www.linkedin.com/in/edwardkwartler/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C836450-A42B-4288-89E0-A7FB3E2E9FC4}"/>
              </a:ext>
            </a:extLst>
          </p:cNvPr>
          <p:cNvGrpSpPr>
            <a:grpSpLocks noChangeAspect="1"/>
          </p:cNvGrpSpPr>
          <p:nvPr/>
        </p:nvGrpSpPr>
        <p:grpSpPr>
          <a:xfrm>
            <a:off x="7575170" y="4013349"/>
            <a:ext cx="1523678" cy="1649474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xmlns="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xmlns="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A723CA-2310-40DE-B9BD-E1BE5E9BC54F}"/>
              </a:ext>
            </a:extLst>
          </p:cNvPr>
          <p:cNvSpPr txBox="1"/>
          <p:nvPr/>
        </p:nvSpPr>
        <p:spPr>
          <a:xfrm>
            <a:off x="8889747" y="128186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5A441C-A83D-4101-B919-0975C2B562B3}"/>
              </a:ext>
            </a:extLst>
          </p:cNvPr>
          <p:cNvSpPr txBox="1"/>
          <p:nvPr/>
        </p:nvSpPr>
        <p:spPr>
          <a:xfrm>
            <a:off x="8799295" y="336116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40DAEA2-FC14-4B32-8462-242745A43AAF}"/>
              </a:ext>
            </a:extLst>
          </p:cNvPr>
          <p:cNvCxnSpPr/>
          <p:nvPr/>
        </p:nvCxnSpPr>
        <p:spPr>
          <a:xfrm>
            <a:off x="7093212" y="4193779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wiley and sons">
            <a:extLst>
              <a:ext uri="{FF2B5EF4-FFF2-40B4-BE49-F238E27FC236}">
                <a16:creationId xmlns:a16="http://schemas.microsoft.com/office/drawing/2014/main" xmlns="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9667264" y="5011999"/>
            <a:ext cx="1798435" cy="5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9404087" y="4035965"/>
            <a:ext cx="2518671" cy="9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3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C864405-5964-4FDF-8384-D8013435ED95}"/>
              </a:ext>
            </a:extLst>
          </p:cNvPr>
          <p:cNvSpPr/>
          <p:nvPr/>
        </p:nvSpPr>
        <p:spPr>
          <a:xfrm>
            <a:off x="243840" y="1257299"/>
            <a:ext cx="11704320" cy="10456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Our learning goal is to use and understand some of the common technical indicators which affect you as a saver, pension holder, stock trader etc. </a:t>
            </a:r>
            <a:r>
              <a:rPr lang="en-US" sz="2400" dirty="0" smtClean="0"/>
              <a:t>  </a:t>
            </a:r>
          </a:p>
          <a:p>
            <a:pPr algn="ctr"/>
            <a:r>
              <a:rPr lang="en-US" sz="2400" dirty="0" smtClean="0"/>
              <a:t>Further research is needed to be successful.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zoom into Technical Trading Rules (TTR)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1" y="3382153"/>
            <a:ext cx="11704319" cy="5905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learning goal is NOT to make you a trader, or convince you that you are now qualified to be a technical trader.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765B223B-F71B-47DF-8D21-89E744C5FE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Stock Prices represent a time series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699" y="1495426"/>
            <a:ext cx="5491162" cy="304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4500" y="484346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38525" y="4786313"/>
            <a:ext cx="497205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38512" y="1371602"/>
            <a:ext cx="0" cy="31575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2084905" y="2767014"/>
            <a:ext cx="18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PRICE or Volume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8427AD34-9283-4019-A232-BE677E970E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00247" y="5343540"/>
            <a:ext cx="11791506" cy="757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Stock price of US Steel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2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Stock Prices represent a time series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9701" y="484346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0247" y="5343540"/>
            <a:ext cx="11791506" cy="757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This time series has a trend and seasonality so a traditional forecasting method like Holt Winters could be used.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8427AD34-9283-4019-A232-BE677E970E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64232" y="5123934"/>
            <a:ext cx="24897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2"/>
              </a:rPr>
              <a:t>https://ycharts.com/companies/AMZN/revenues</a:t>
            </a:r>
            <a:endParaRPr lang="en-US" sz="9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38525" y="4786313"/>
            <a:ext cx="497205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38512" y="1371602"/>
            <a:ext cx="0" cy="31575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2224754" y="2767014"/>
            <a:ext cx="154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Qrtly</a:t>
            </a:r>
            <a:r>
              <a:rPr lang="en-US" b="1" dirty="0" smtClean="0"/>
              <a:t> Revenue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95" y="1491123"/>
            <a:ext cx="5866871" cy="30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Stock Prices represent a time series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0247" y="5343540"/>
            <a:ext cx="11791506" cy="75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From a forecasting perspective stock prices are often considered a “random walk” meaning traditional econometric forecasting techniques do not apply.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8427AD34-9283-4019-A232-BE677E970E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860" y="1491123"/>
            <a:ext cx="5866871" cy="3034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2" y="1664759"/>
            <a:ext cx="5207234" cy="28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 Testing for Random Walk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000" y="1538869"/>
            <a:ext cx="1173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https://www.google.com/</a:t>
            </a:r>
            <a:r>
              <a:rPr lang="en-US" dirty="0" err="1">
                <a:hlinkClick r:id="rId2"/>
              </a:rPr>
              <a:t>search?rlz</a:t>
            </a:r>
            <a:r>
              <a:rPr lang="en-US" dirty="0">
                <a:hlinkClick r:id="rId2"/>
              </a:rPr>
              <a:t>=1C1CHWA_enUS637US638&amp;ei=AKlnXfO1Ot6c1fAPi8i1uAU&amp;q=</a:t>
            </a:r>
            <a:r>
              <a:rPr lang="en-US" dirty="0" err="1">
                <a:hlinkClick r:id="rId2"/>
              </a:rPr>
              <a:t>test+for+random+walk+in+r&amp;oq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test+for+random+walk</a:t>
            </a:r>
            <a:r>
              <a:rPr lang="en-US" dirty="0">
                <a:hlinkClick r:id="rId2"/>
              </a:rPr>
              <a:t>+&amp;</a:t>
            </a:r>
            <a:r>
              <a:rPr lang="en-US" dirty="0" err="1">
                <a:hlinkClick r:id="rId2"/>
              </a:rPr>
              <a:t>gs_l</a:t>
            </a:r>
            <a:r>
              <a:rPr lang="en-US" dirty="0">
                <a:hlinkClick r:id="rId2"/>
              </a:rPr>
              <a:t>=psy-ab.3.0.0j0i22i30l9.8360.8360..9429...0.2..0.99.99.1......0....1..gws-wiz.......0i71.Gx7G0YIFHXY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44799" y="2624667"/>
            <a:ext cx="450426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do, make slides w/explanation</a:t>
            </a:r>
          </a:p>
          <a:p>
            <a:pPr algn="ctr"/>
            <a:r>
              <a:rPr lang="en-US" dirty="0" smtClean="0"/>
              <a:t>Add random walk check to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8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1385" y="365125"/>
            <a:ext cx="11823405" cy="495487"/>
          </a:xfrm>
        </p:spPr>
        <p:txBody>
          <a:bodyPr>
            <a:noAutofit/>
          </a:bodyPr>
          <a:lstStyle/>
          <a:p>
            <a:r>
              <a:rPr lang="en-US" sz="2800" dirty="0"/>
              <a:t>Why can’t you forecast the time series?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112"/>
          <a:stretch/>
        </p:blipFill>
        <p:spPr>
          <a:xfrm>
            <a:off x="1871663" y="1557337"/>
            <a:ext cx="3762375" cy="4376736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5400000">
            <a:off x="4652963" y="3243265"/>
            <a:ext cx="3914775" cy="5715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4025" y="108585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7588" y="2223486"/>
            <a:ext cx="2249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4/25/17 Close : $31</a:t>
            </a:r>
          </a:p>
          <a:p>
            <a:r>
              <a:rPr lang="en-US" dirty="0"/>
              <a:t>4/26/17 Close: $22</a:t>
            </a:r>
          </a:p>
          <a:p>
            <a:r>
              <a:rPr lang="en-US" dirty="0"/>
              <a:t>4/26/17 Volume spike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3A1E9821-9B68-4D91-A74F-44C0D923569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CFB414F-1B68-46F3-AF87-CA898730A0B9}"/>
              </a:ext>
            </a:extLst>
          </p:cNvPr>
          <p:cNvSpPr/>
          <p:nvPr/>
        </p:nvSpPr>
        <p:spPr>
          <a:xfrm>
            <a:off x="7367588" y="1571627"/>
            <a:ext cx="3913556" cy="491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U.S. Steel</a:t>
            </a:r>
          </a:p>
        </p:txBody>
      </p:sp>
    </p:spTree>
    <p:extLst>
      <p:ext uri="{BB962C8B-B14F-4D97-AF65-F5344CB8AC3E}">
        <p14:creationId xmlns:p14="http://schemas.microsoft.com/office/powerpoint/2010/main" val="150024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other forces can impact US Steel?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Isosceles Triangle 6"/>
          <p:cNvSpPr/>
          <p:nvPr/>
        </p:nvSpPr>
        <p:spPr>
          <a:xfrm rot="5400000">
            <a:off x="4652963" y="3243265"/>
            <a:ext cx="3914775" cy="5715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6199"/>
          <a:stretch/>
        </p:blipFill>
        <p:spPr>
          <a:xfrm>
            <a:off x="1895475" y="1447799"/>
            <a:ext cx="2857501" cy="47592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4025" y="1085850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 Chart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5550" y="3128963"/>
            <a:ext cx="400050" cy="12430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CC15F49C-C9A5-452A-B8F7-50DE96E5F0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E49FB49-D0E2-43DA-B799-413CC0CA9AF3}"/>
              </a:ext>
            </a:extLst>
          </p:cNvPr>
          <p:cNvSpPr/>
          <p:nvPr/>
        </p:nvSpPr>
        <p:spPr>
          <a:xfrm>
            <a:off x="7367588" y="1571627"/>
            <a:ext cx="3913556" cy="491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U.S. Steel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1B7258-019C-4288-8C82-24724360AEF7}"/>
              </a:ext>
            </a:extLst>
          </p:cNvPr>
          <p:cNvSpPr txBox="1"/>
          <p:nvPr/>
        </p:nvSpPr>
        <p:spPr>
          <a:xfrm>
            <a:off x="7367588" y="2223486"/>
            <a:ext cx="23358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4/25/17 Close : $31</a:t>
            </a:r>
          </a:p>
          <a:p>
            <a:r>
              <a:rPr lang="en-US" dirty="0"/>
              <a:t>4/26/17 Close: $22</a:t>
            </a:r>
          </a:p>
          <a:p>
            <a:r>
              <a:rPr lang="en-US" dirty="0"/>
              <a:t>4/26/17 Volume spike</a:t>
            </a:r>
          </a:p>
          <a:p>
            <a:r>
              <a:rPr lang="en-US" dirty="0"/>
              <a:t>5/15/17:  ~$20</a:t>
            </a:r>
          </a:p>
          <a:p>
            <a:r>
              <a:rPr lang="en-US" dirty="0"/>
              <a:t>2/26/18:  ~$45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66E6B3-11D2-4696-9CBB-5257D011814B}"/>
              </a:ext>
            </a:extLst>
          </p:cNvPr>
          <p:cNvSpPr txBox="1"/>
          <p:nvPr/>
        </p:nvSpPr>
        <p:spPr>
          <a:xfrm>
            <a:off x="9596169" y="2628562"/>
            <a:ext cx="199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Missed </a:t>
            </a:r>
            <a:r>
              <a:rPr lang="en-US" sz="1600" dirty="0" err="1"/>
              <a:t>Qrtly</a:t>
            </a:r>
            <a:r>
              <a:rPr lang="en-US" sz="1600" dirty="0"/>
              <a:t> Earnings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="" xmlns:a16="http://schemas.microsoft.com/office/drawing/2014/main" id="{A26852C9-E991-4B70-B2D5-463E00156CCA}"/>
              </a:ext>
            </a:extLst>
          </p:cNvPr>
          <p:cNvSpPr/>
          <p:nvPr/>
        </p:nvSpPr>
        <p:spPr>
          <a:xfrm>
            <a:off x="9527986" y="259281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81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other forces can impact US Steel?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Isosceles Triangle 6"/>
          <p:cNvSpPr/>
          <p:nvPr/>
        </p:nvSpPr>
        <p:spPr>
          <a:xfrm rot="5400000">
            <a:off x="4652963" y="3243265"/>
            <a:ext cx="3914775" cy="5715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447799"/>
            <a:ext cx="3871913" cy="47592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4025" y="1085850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 Chart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5550" y="3128963"/>
            <a:ext cx="400050" cy="12430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</p:cNvCxnSpPr>
          <p:nvPr/>
        </p:nvCxnSpPr>
        <p:spPr>
          <a:xfrm flipV="1">
            <a:off x="2895600" y="1800227"/>
            <a:ext cx="1785939" cy="19502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B70547A6-F72A-49C2-BEB0-A2FEE3CB000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B5B56C9-80D6-463E-AB37-9547ACAAE2A4}"/>
              </a:ext>
            </a:extLst>
          </p:cNvPr>
          <p:cNvSpPr/>
          <p:nvPr/>
        </p:nvSpPr>
        <p:spPr>
          <a:xfrm>
            <a:off x="7367588" y="1571627"/>
            <a:ext cx="3913556" cy="491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U.S. Steel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6286D5-4D23-44D0-9610-4CAFC919D173}"/>
              </a:ext>
            </a:extLst>
          </p:cNvPr>
          <p:cNvSpPr txBox="1"/>
          <p:nvPr/>
        </p:nvSpPr>
        <p:spPr>
          <a:xfrm>
            <a:off x="7367588" y="2223486"/>
            <a:ext cx="22498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4/25/17 Close : $31</a:t>
            </a:r>
          </a:p>
          <a:p>
            <a:r>
              <a:rPr lang="en-US" dirty="0"/>
              <a:t>4/26/17 Close: $22</a:t>
            </a:r>
          </a:p>
          <a:p>
            <a:r>
              <a:rPr lang="en-US" dirty="0"/>
              <a:t>4/26/17 Volume spike</a:t>
            </a:r>
          </a:p>
          <a:p>
            <a:r>
              <a:rPr lang="en-US" dirty="0"/>
              <a:t>5/15/17:  ~$20</a:t>
            </a:r>
          </a:p>
          <a:p>
            <a:r>
              <a:rPr lang="en-US" dirty="0"/>
              <a:t>2/26/18:  ~$45</a:t>
            </a:r>
          </a:p>
          <a:p>
            <a:r>
              <a:rPr lang="en-US" dirty="0"/>
              <a:t>4/16/18: ~$36</a:t>
            </a:r>
          </a:p>
          <a:p>
            <a:r>
              <a:rPr lang="en-US" dirty="0"/>
              <a:t>6/16/18: ~36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C17E368-3C18-4155-8953-DD4E2C49C416}"/>
              </a:ext>
            </a:extLst>
          </p:cNvPr>
          <p:cNvSpPr txBox="1"/>
          <p:nvPr/>
        </p:nvSpPr>
        <p:spPr>
          <a:xfrm>
            <a:off x="9596169" y="2628562"/>
            <a:ext cx="199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Missed </a:t>
            </a:r>
            <a:r>
              <a:rPr lang="en-US" sz="1600" dirty="0" err="1"/>
              <a:t>Qrtly</a:t>
            </a:r>
            <a:r>
              <a:rPr lang="en-US" sz="1600" dirty="0"/>
              <a:t> Earnings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="" xmlns:a16="http://schemas.microsoft.com/office/drawing/2014/main" id="{1CDB0A43-486F-478F-9E9C-574EF3D2FC00}"/>
              </a:ext>
            </a:extLst>
          </p:cNvPr>
          <p:cNvSpPr/>
          <p:nvPr/>
        </p:nvSpPr>
        <p:spPr>
          <a:xfrm>
            <a:off x="9527986" y="259281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11C5343-6BA3-46AD-BCDC-7F34D9D10046}"/>
              </a:ext>
            </a:extLst>
          </p:cNvPr>
          <p:cNvSpPr txBox="1"/>
          <p:nvPr/>
        </p:nvSpPr>
        <p:spPr>
          <a:xfrm>
            <a:off x="9596169" y="3150842"/>
            <a:ext cx="1127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Steel tariffs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="" xmlns:a16="http://schemas.microsoft.com/office/drawing/2014/main" id="{C0B5B21A-0194-4173-9AB4-0768698A9A18}"/>
              </a:ext>
            </a:extLst>
          </p:cNvPr>
          <p:cNvSpPr/>
          <p:nvPr/>
        </p:nvSpPr>
        <p:spPr>
          <a:xfrm>
            <a:off x="9527986" y="311509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9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other forces can impact US Steel?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Isosceles Triangle 6"/>
          <p:cNvSpPr/>
          <p:nvPr/>
        </p:nvSpPr>
        <p:spPr>
          <a:xfrm rot="5400000">
            <a:off x="4652963" y="3243265"/>
            <a:ext cx="3914775" cy="5715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447799"/>
            <a:ext cx="3871913" cy="47592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4025" y="1085850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 Chart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5550" y="3128963"/>
            <a:ext cx="400050" cy="12430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</p:cNvCxnSpPr>
          <p:nvPr/>
        </p:nvCxnSpPr>
        <p:spPr>
          <a:xfrm flipV="1">
            <a:off x="2895600" y="1800227"/>
            <a:ext cx="1785939" cy="195024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4738689" y="1743076"/>
            <a:ext cx="492919" cy="77152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81551" y="2514601"/>
            <a:ext cx="900113" cy="65722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8F15D968-9DDF-4436-BD67-07ABB0C664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18FFBCB-5D10-4AFA-B09B-CB6D15B0E3B4}"/>
              </a:ext>
            </a:extLst>
          </p:cNvPr>
          <p:cNvSpPr/>
          <p:nvPr/>
        </p:nvSpPr>
        <p:spPr>
          <a:xfrm>
            <a:off x="7367588" y="1571627"/>
            <a:ext cx="3913556" cy="491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U.S. Steel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3388D34-33A0-4A3C-8A1B-26F43C3193AE}"/>
              </a:ext>
            </a:extLst>
          </p:cNvPr>
          <p:cNvSpPr txBox="1"/>
          <p:nvPr/>
        </p:nvSpPr>
        <p:spPr>
          <a:xfrm>
            <a:off x="7367588" y="2223486"/>
            <a:ext cx="22498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4/25/17 Close : $31</a:t>
            </a:r>
          </a:p>
          <a:p>
            <a:r>
              <a:rPr lang="en-US" dirty="0"/>
              <a:t>4/26/17 Close: $22</a:t>
            </a:r>
          </a:p>
          <a:p>
            <a:r>
              <a:rPr lang="en-US" dirty="0"/>
              <a:t>4/26/17 Volume spike</a:t>
            </a:r>
          </a:p>
          <a:p>
            <a:r>
              <a:rPr lang="en-US" dirty="0"/>
              <a:t>5/15/17:  ~$20</a:t>
            </a:r>
          </a:p>
          <a:p>
            <a:r>
              <a:rPr lang="en-US" dirty="0"/>
              <a:t>2/26/18:  ~$45</a:t>
            </a:r>
          </a:p>
          <a:p>
            <a:r>
              <a:rPr lang="en-US" dirty="0"/>
              <a:t>4/16/18: ~$36</a:t>
            </a:r>
          </a:p>
          <a:p>
            <a:r>
              <a:rPr lang="en-US" dirty="0"/>
              <a:t>6/16/18: ~36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8D7AE39-050E-4CFC-82AF-5307B17B06D2}"/>
              </a:ext>
            </a:extLst>
          </p:cNvPr>
          <p:cNvSpPr txBox="1"/>
          <p:nvPr/>
        </p:nvSpPr>
        <p:spPr>
          <a:xfrm>
            <a:off x="9596169" y="2628562"/>
            <a:ext cx="199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Missed </a:t>
            </a:r>
            <a:r>
              <a:rPr lang="en-US" sz="1600" dirty="0" err="1"/>
              <a:t>Qrtly</a:t>
            </a:r>
            <a:r>
              <a:rPr lang="en-US" sz="1600" dirty="0"/>
              <a:t> Earnings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="" xmlns:a16="http://schemas.microsoft.com/office/drawing/2014/main" id="{836074D2-0A52-45BA-8B52-79E255C98388}"/>
              </a:ext>
            </a:extLst>
          </p:cNvPr>
          <p:cNvSpPr/>
          <p:nvPr/>
        </p:nvSpPr>
        <p:spPr>
          <a:xfrm>
            <a:off x="9527986" y="259281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095BC1A-7AAD-4469-B9A7-CBA376FF072E}"/>
              </a:ext>
            </a:extLst>
          </p:cNvPr>
          <p:cNvSpPr txBox="1"/>
          <p:nvPr/>
        </p:nvSpPr>
        <p:spPr>
          <a:xfrm>
            <a:off x="9596169" y="3150842"/>
            <a:ext cx="1127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Steel tariffs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="" xmlns:a16="http://schemas.microsoft.com/office/drawing/2014/main" id="{061092E7-1950-46C7-B6D6-A34431E56CC2}"/>
              </a:ext>
            </a:extLst>
          </p:cNvPr>
          <p:cNvSpPr/>
          <p:nvPr/>
        </p:nvSpPr>
        <p:spPr>
          <a:xfrm>
            <a:off x="9527986" y="311509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7139231-CCAB-43EB-BF08-B6A78719CFB0}"/>
              </a:ext>
            </a:extLst>
          </p:cNvPr>
          <p:cNvSpPr txBox="1"/>
          <p:nvPr/>
        </p:nvSpPr>
        <p:spPr>
          <a:xfrm>
            <a:off x="9613162" y="3673122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Retaliatory Auto </a:t>
            </a:r>
            <a:r>
              <a:rPr lang="en-US" sz="1600" dirty="0"/>
              <a:t>tariffs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="" xmlns:a16="http://schemas.microsoft.com/office/drawing/2014/main" id="{0AFE74E6-1126-4935-B9CD-BFA01DAD6D7F}"/>
              </a:ext>
            </a:extLst>
          </p:cNvPr>
          <p:cNvSpPr/>
          <p:nvPr/>
        </p:nvSpPr>
        <p:spPr>
          <a:xfrm>
            <a:off x="9544979" y="3637378"/>
            <a:ext cx="89449" cy="43858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68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4026" y="365127"/>
            <a:ext cx="8943975" cy="591477"/>
          </a:xfrm>
        </p:spPr>
        <p:txBody>
          <a:bodyPr/>
          <a:lstStyle/>
          <a:p>
            <a:r>
              <a:rPr lang="en-US" sz="2800" dirty="0"/>
              <a:t>So forecasting (pattern recognition) methods won’t work.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Isosceles Triangle 6"/>
          <p:cNvSpPr/>
          <p:nvPr/>
        </p:nvSpPr>
        <p:spPr>
          <a:xfrm rot="5400000">
            <a:off x="4652963" y="3243265"/>
            <a:ext cx="3914775" cy="5715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53313" y="2212041"/>
            <a:ext cx="3300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stock movements are self-inflicted (quarterly miss), others political (tariffs) while others are based on out of sector (automotive) performance.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83" y="1440571"/>
            <a:ext cx="3325110" cy="40871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4026" y="1143927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 Chart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7F2DD111-63BD-47A5-9EDC-6FFA30CC03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B3DF67F-A351-4252-B16E-EF1B20B918C0}"/>
              </a:ext>
            </a:extLst>
          </p:cNvPr>
          <p:cNvSpPr/>
          <p:nvPr/>
        </p:nvSpPr>
        <p:spPr>
          <a:xfrm>
            <a:off x="7367588" y="1571627"/>
            <a:ext cx="3913556" cy="491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U.S. Steel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5711252-6145-42B0-939C-0B559D6E8626}"/>
              </a:ext>
            </a:extLst>
          </p:cNvPr>
          <p:cNvSpPr/>
          <p:nvPr/>
        </p:nvSpPr>
        <p:spPr>
          <a:xfrm>
            <a:off x="200247" y="5799695"/>
            <a:ext cx="11791506" cy="3010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External factors remove pattern recognition that econometric forecasts seek. </a:t>
            </a:r>
          </a:p>
        </p:txBody>
      </p:sp>
    </p:spTree>
    <p:extLst>
      <p:ext uri="{BB962C8B-B14F-4D97-AF65-F5344CB8AC3E}">
        <p14:creationId xmlns:p14="http://schemas.microsoft.com/office/powerpoint/2010/main" val="269380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027659"/>
              </p:ext>
            </p:extLst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B98E0CB7-BE3A-496B-8CC3-C948289C3F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3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Meanwhile, US Steel was... producing steel.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images us st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1202492"/>
            <a:ext cx="3200400" cy="21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el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1202491"/>
            <a:ext cx="3200400" cy="20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el pla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3489502"/>
            <a:ext cx="3200400" cy="21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eel pl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3489501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B8F99F2C-3E13-46EF-B414-FB529DCC5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5D10A1-117E-4B4F-AF1F-B9A8FADE08CB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 belief </a:t>
            </a:r>
            <a:r>
              <a:rPr lang="en-US" sz="2000" dirty="0">
                <a:solidFill>
                  <a:schemeClr val="bg1"/>
                </a:solidFill>
              </a:rPr>
              <a:t>investor would not have bought or </a:t>
            </a:r>
            <a:r>
              <a:rPr lang="en-US" sz="2000" dirty="0" smtClean="0">
                <a:solidFill>
                  <a:schemeClr val="bg1"/>
                </a:solidFill>
              </a:rPr>
              <a:t>sold.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9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Meanwhile, US Steel was... producing steel.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images us st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1202492"/>
            <a:ext cx="3200400" cy="21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el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1202491"/>
            <a:ext cx="3200400" cy="20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el pla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3489502"/>
            <a:ext cx="3200400" cy="21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eel pl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3489501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B8F99F2C-3E13-46EF-B414-FB529DCC5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5D10A1-117E-4B4F-AF1F-B9A8FADE08CB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 fundamental investor would have sold after the quarterly earnings report waiting for another financial indicator to buy again (next quarter).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2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Meanwhile, US Steel was... producing steel.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images us st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1202492"/>
            <a:ext cx="3200400" cy="21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el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1202491"/>
            <a:ext cx="3200400" cy="20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el pla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3489502"/>
            <a:ext cx="3200400" cy="21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eel pl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3489501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B8F99F2C-3E13-46EF-B414-FB529DCC5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5D10A1-117E-4B4F-AF1F-B9A8FADE08CB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 technical investor may have gotten </a:t>
            </a:r>
            <a:r>
              <a:rPr lang="en-US" sz="2000" dirty="0" smtClean="0">
                <a:solidFill>
                  <a:schemeClr val="bg1"/>
                </a:solidFill>
              </a:rPr>
              <a:t>out after the price drop but back in as positive moment based on steel tariffs occurred only to sell again after the momentum faded based on automotive tariffs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97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Meanwhile, US Steel was... producing steel.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images us st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1202492"/>
            <a:ext cx="3200400" cy="21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el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1202491"/>
            <a:ext cx="3200400" cy="20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el pla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26" y="3489502"/>
            <a:ext cx="3200400" cy="21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eel pla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36" y="3489501"/>
            <a:ext cx="3200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B8F99F2C-3E13-46EF-B414-FB529DCC5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5D10A1-117E-4B4F-AF1F-B9A8FADE08CB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An </a:t>
            </a:r>
            <a:r>
              <a:rPr lang="en-US" sz="2000" dirty="0" smtClean="0">
                <a:solidFill>
                  <a:schemeClr val="bg1"/>
                </a:solidFill>
              </a:rPr>
              <a:t>HFT </a:t>
            </a:r>
            <a:r>
              <a:rPr lang="en-US" sz="2000" dirty="0">
                <a:solidFill>
                  <a:schemeClr val="bg1"/>
                </a:solidFill>
              </a:rPr>
              <a:t>would have been in and out </a:t>
            </a:r>
            <a:r>
              <a:rPr lang="en-US" sz="2000" dirty="0" smtClean="0">
                <a:solidFill>
                  <a:schemeClr val="bg1"/>
                </a:solidFill>
              </a:rPr>
              <a:t>many times per second and minute making money no matter the direction, they work only speed as an advantage.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49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Practice! Open 1_TTR.R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77155"/>
            <a:ext cx="345447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real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an </a:t>
            </a:r>
            <a:r>
              <a:rPr lang="en-US" dirty="0" err="1"/>
              <a:t>xts</a:t>
            </a:r>
            <a:r>
              <a:rPr lang="en-US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the time series dynamically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0C2FD9D0-7CE6-46D3-9007-B1BFEE40BF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Image result for stock trading meme">
            <a:extLst>
              <a:ext uri="{FF2B5EF4-FFF2-40B4-BE49-F238E27FC236}">
                <a16:creationId xmlns="" xmlns:a16="http://schemas.microsoft.com/office/drawing/2014/main" id="{6A5FE4A4-0592-4111-A4D8-42CE9FD4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77154"/>
            <a:ext cx="4332248" cy="42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2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3C8ED64-C774-4AEA-B160-79E9FCCDE563}"/>
              </a:ext>
            </a:extLst>
          </p:cNvPr>
          <p:cNvSpPr/>
          <p:nvPr/>
        </p:nvSpPr>
        <p:spPr>
          <a:xfrm>
            <a:off x="293111" y="1246827"/>
            <a:ext cx="2913321" cy="3995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Day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2B8767-3890-493B-9469-7265550E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a Candlestick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8C16CA-4FBD-4B7C-8DE2-22D685A5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2449ABF-2B64-4DFC-92BB-E7110FD9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CA8BD1-8E4C-446B-94AF-2A1C7FF8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62" y="2346783"/>
            <a:ext cx="5047318" cy="26531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E84F4FA-CFAE-4378-B136-FAE63E723072}"/>
              </a:ext>
            </a:extLst>
          </p:cNvPr>
          <p:cNvGrpSpPr/>
          <p:nvPr/>
        </p:nvGrpSpPr>
        <p:grpSpPr>
          <a:xfrm>
            <a:off x="9188846" y="2162117"/>
            <a:ext cx="2237114" cy="3408501"/>
            <a:chOff x="9384272" y="2162117"/>
            <a:chExt cx="2237114" cy="340850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084BD5AA-D717-4487-AB2E-92302E6A5357}"/>
                </a:ext>
              </a:extLst>
            </p:cNvPr>
            <p:cNvCxnSpPr/>
            <p:nvPr/>
          </p:nvCxnSpPr>
          <p:spPr>
            <a:xfrm>
              <a:off x="9747343" y="2346783"/>
              <a:ext cx="0" cy="315921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C79EA74-5C9A-4A39-8A3F-78D6F57FEAA9}"/>
                </a:ext>
              </a:extLst>
            </p:cNvPr>
            <p:cNvSpPr/>
            <p:nvPr/>
          </p:nvSpPr>
          <p:spPr>
            <a:xfrm>
              <a:off x="9384272" y="2780731"/>
              <a:ext cx="739588" cy="19901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45AE76F-3FA3-446C-A961-1A70E958DA97}"/>
                </a:ext>
              </a:extLst>
            </p:cNvPr>
            <p:cNvSpPr txBox="1"/>
            <p:nvPr/>
          </p:nvSpPr>
          <p:spPr>
            <a:xfrm>
              <a:off x="10123860" y="2596065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Closing Price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7F636A7-C016-4BA5-B2BA-0565037879EF}"/>
                </a:ext>
              </a:extLst>
            </p:cNvPr>
            <p:cNvSpPr txBox="1"/>
            <p:nvPr/>
          </p:nvSpPr>
          <p:spPr>
            <a:xfrm>
              <a:off x="9742185" y="2162117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Price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A8E9353-CECC-4901-9E8C-51790CBAC403}"/>
                </a:ext>
              </a:extLst>
            </p:cNvPr>
            <p:cNvSpPr txBox="1"/>
            <p:nvPr/>
          </p:nvSpPr>
          <p:spPr>
            <a:xfrm>
              <a:off x="10123860" y="4417679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Opening Price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ACA545B-A6BD-448B-BB74-E2107F9BE1E1}"/>
                </a:ext>
              </a:extLst>
            </p:cNvPr>
            <p:cNvSpPr txBox="1"/>
            <p:nvPr/>
          </p:nvSpPr>
          <p:spPr>
            <a:xfrm>
              <a:off x="9753387" y="5201286"/>
              <a:ext cx="108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Price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F60816C-DD2C-49EA-A53E-1499FA1E4841}"/>
              </a:ext>
            </a:extLst>
          </p:cNvPr>
          <p:cNvGrpSpPr/>
          <p:nvPr/>
        </p:nvGrpSpPr>
        <p:grpSpPr>
          <a:xfrm>
            <a:off x="631214" y="2162117"/>
            <a:ext cx="2237114" cy="3408501"/>
            <a:chOff x="5925146" y="2162117"/>
            <a:chExt cx="2237114" cy="3408501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709C56B9-F0D8-40BC-9FB3-CA06E6C76D2E}"/>
                </a:ext>
              </a:extLst>
            </p:cNvPr>
            <p:cNvCxnSpPr/>
            <p:nvPr/>
          </p:nvCxnSpPr>
          <p:spPr>
            <a:xfrm>
              <a:off x="6288217" y="2346783"/>
              <a:ext cx="0" cy="315921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072E685-38CA-4441-8516-54BA8F03CA4E}"/>
                </a:ext>
              </a:extLst>
            </p:cNvPr>
            <p:cNvSpPr txBox="1"/>
            <p:nvPr/>
          </p:nvSpPr>
          <p:spPr>
            <a:xfrm>
              <a:off x="6664734" y="2596065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Opening Price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A4EF473-1837-4FF7-A911-74FCAA018467}"/>
                </a:ext>
              </a:extLst>
            </p:cNvPr>
            <p:cNvSpPr txBox="1"/>
            <p:nvPr/>
          </p:nvSpPr>
          <p:spPr>
            <a:xfrm>
              <a:off x="6283059" y="2162117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Price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2A792E1-B5E2-4DF6-A4C8-F80D2DE00B23}"/>
                </a:ext>
              </a:extLst>
            </p:cNvPr>
            <p:cNvSpPr txBox="1"/>
            <p:nvPr/>
          </p:nvSpPr>
          <p:spPr>
            <a:xfrm>
              <a:off x="6664734" y="4417679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Closing Price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730C793D-72F3-424C-9510-FF06526A3DF0}"/>
                </a:ext>
              </a:extLst>
            </p:cNvPr>
            <p:cNvSpPr txBox="1"/>
            <p:nvPr/>
          </p:nvSpPr>
          <p:spPr>
            <a:xfrm>
              <a:off x="6283059" y="5201286"/>
              <a:ext cx="108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Price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60276B6E-BD7E-4F37-B42D-F595896C1EB1}"/>
                </a:ext>
              </a:extLst>
            </p:cNvPr>
            <p:cNvSpPr/>
            <p:nvPr/>
          </p:nvSpPr>
          <p:spPr>
            <a:xfrm>
              <a:off x="5925146" y="2780731"/>
              <a:ext cx="739588" cy="19901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3655B8B-A366-4B9A-A478-CD0771D2F029}"/>
              </a:ext>
            </a:extLst>
          </p:cNvPr>
          <p:cNvSpPr/>
          <p:nvPr/>
        </p:nvSpPr>
        <p:spPr>
          <a:xfrm>
            <a:off x="8850743" y="1246827"/>
            <a:ext cx="2913321" cy="3995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Day</a:t>
            </a:r>
          </a:p>
        </p:txBody>
      </p:sp>
    </p:spTree>
    <p:extLst>
      <p:ext uri="{BB962C8B-B14F-4D97-AF65-F5344CB8AC3E}">
        <p14:creationId xmlns:p14="http://schemas.microsoft.com/office/powerpoint/2010/main" val="3795771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B2D587-206A-4F94-B238-E531D92B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5" y="365125"/>
            <a:ext cx="11642651" cy="495487"/>
          </a:xfrm>
        </p:spPr>
        <p:txBody>
          <a:bodyPr>
            <a:noAutofit/>
          </a:bodyPr>
          <a:lstStyle/>
          <a:p>
            <a:r>
              <a:rPr lang="en-US" sz="2800" dirty="0"/>
              <a:t>Instead of forecasting, can we identify indicators to move in or out of positions?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E60E2C8-299D-4329-89DC-0ECE46B1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ACFE7F-3A0D-44AD-A5A5-8DF58FE8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6568E128-66F5-408F-9135-70FBAC610AD6}"/>
              </a:ext>
            </a:extLst>
          </p:cNvPr>
          <p:cNvSpPr txBox="1"/>
          <p:nvPr/>
        </p:nvSpPr>
        <p:spPr>
          <a:xfrm>
            <a:off x="1381189" y="1863518"/>
            <a:ext cx="2896947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library(TTR)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="" xmlns:a16="http://schemas.microsoft.com/office/drawing/2014/main" id="{02C02026-CDAD-4DBA-ADBC-AEB8E3366E4D}"/>
              </a:ext>
            </a:extLst>
          </p:cNvPr>
          <p:cNvSpPr txBox="1"/>
          <p:nvPr/>
        </p:nvSpPr>
        <p:spPr>
          <a:xfrm>
            <a:off x="1381189" y="3144051"/>
            <a:ext cx="7151317" cy="120032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solas" panose="020B0609020204030204" pitchFamily="49" charset="0"/>
              </a:rPr>
              <a:t>SMA() #simple moving average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MACD() #moving </a:t>
            </a:r>
            <a:r>
              <a:rPr lang="en-US" sz="2400" dirty="0" err="1">
                <a:latin typeface="Consolas" panose="020B0609020204030204" pitchFamily="49" charset="0"/>
              </a:rPr>
              <a:t>avg</a:t>
            </a:r>
            <a:r>
              <a:rPr lang="en-US" sz="2400" dirty="0">
                <a:latin typeface="Consolas" panose="020B0609020204030204" pitchFamily="49" charset="0"/>
              </a:rPr>
              <a:t> convergence/divergence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RSI() #Relative Strength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E619069-8F93-479F-ADE9-39A68B833A32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expediency we will cover </a:t>
            </a:r>
            <a:r>
              <a:rPr lang="en-US" sz="2000" dirty="0" smtClean="0"/>
              <a:t>simple </a:t>
            </a:r>
            <a:r>
              <a:rPr lang="en-US" sz="2000" dirty="0"/>
              <a:t>indicators but there are many more and you could even develop your own.</a:t>
            </a:r>
          </a:p>
        </p:txBody>
      </p:sp>
    </p:spTree>
    <p:extLst>
      <p:ext uri="{BB962C8B-B14F-4D97-AF65-F5344CB8AC3E}">
        <p14:creationId xmlns:p14="http://schemas.microsoft.com/office/powerpoint/2010/main" val="139341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4973" y="1267706"/>
            <a:ext cx="4002054" cy="101566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(1234)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(50,1,10)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lines(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col='grey')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lines(SMA(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n=5), col='red')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30" y="2551749"/>
            <a:ext cx="6919740" cy="351038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5E95A6DF-FC15-4970-92C0-9ADC8CF4660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7FECB41-60EC-484E-9091-87CFE370BDF6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smoothing technique reducing noise in a data series.  Takes the average over “n” number of periods. </a:t>
            </a:r>
          </a:p>
        </p:txBody>
      </p:sp>
    </p:spTree>
    <p:extLst>
      <p:ext uri="{BB962C8B-B14F-4D97-AF65-F5344CB8AC3E}">
        <p14:creationId xmlns:p14="http://schemas.microsoft.com/office/powerpoint/2010/main" val="284744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245" y="1453973"/>
            <a:ext cx="4002054" cy="101566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(1234)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(50,1,10)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lines(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col='grey')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lines(SMA(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n=5), col='red')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45" y="2738016"/>
            <a:ext cx="4002054" cy="2030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9496" y="1885882"/>
            <a:ext cx="1774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[1,] -11.070657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[2,]   3.774292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[3,]  11.844412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[4,] -22.456977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[5,]   5.291247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[6,]   6.060559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 -4.747400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 -4.466319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 -4.644520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 -7.900378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 -3.771927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 -8.983864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 -6.762539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  1.644588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 10.594941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4987" y="1467487"/>
            <a:ext cx="1324402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err="1"/>
              <a:t>vec</a:t>
            </a:r>
            <a:r>
              <a:rPr lang="en-US" dirty="0"/>
              <a:t>[1:15]</a:t>
            </a:r>
          </a:p>
        </p:txBody>
      </p:sp>
      <p:sp>
        <p:nvSpPr>
          <p:cNvPr id="18" name="Isosceles Triangle 17"/>
          <p:cNvSpPr/>
          <p:nvPr/>
        </p:nvSpPr>
        <p:spPr>
          <a:xfrm rot="5400000">
            <a:off x="3714891" y="3160771"/>
            <a:ext cx="3664426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7650207" y="2334064"/>
            <a:ext cx="1009934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300" y="2329724"/>
            <a:ext cx="1581027" cy="365760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5E95A6DF-FC15-4970-92C0-9ADC8CF4660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7FECB41-60EC-484E-9091-87CFE370BDF6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smoothing technique reducing noise in a data series.  Takes the average over “n” number of periods. </a:t>
            </a:r>
          </a:p>
        </p:txBody>
      </p:sp>
    </p:spTree>
    <p:extLst>
      <p:ext uri="{BB962C8B-B14F-4D97-AF65-F5344CB8AC3E}">
        <p14:creationId xmlns:p14="http://schemas.microsoft.com/office/powerpoint/2010/main" val="124476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Market?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" y="5359587"/>
            <a:ext cx="11704320" cy="554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 market is one of the many varieties of systems, institutions, procedures, social relations and infrastructures whereby parties engage in exchange. Traditional markets are often regulated, have defined trading norms/rules, and have been in existence for some time.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58" y="2046439"/>
            <a:ext cx="37947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Bond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Housing/Mortgages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Commodities – gold/silver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Futures – corn/soybean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58" y="1441452"/>
            <a:ext cx="3794760" cy="400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Markets</a:t>
            </a:r>
          </a:p>
        </p:txBody>
      </p:sp>
      <p:pic>
        <p:nvPicPr>
          <p:cNvPr id="1026" name="Picture 2" descr="Image result for supply demand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11" y="1302797"/>
            <a:ext cx="3796377" cy="379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8124E0E3-C58D-4045-9312-D8855EBC837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34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3935" y="1983687"/>
            <a:ext cx="1774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[1,] -11.070657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[2,]   3.774292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[3,]  11.844412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[4,] -22.456977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[5,]   5.291247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[6,]   6.060559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 -4.747400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 -4.466319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 -4.644520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 -7.900378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 -3.771927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 -8.983864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 -6.762539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  1.644588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 10.594941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55" y="1478719"/>
            <a:ext cx="1324402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err="1"/>
              <a:t>vec</a:t>
            </a:r>
            <a:r>
              <a:rPr lang="en-US" dirty="0"/>
              <a:t>[1:15]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1724403" y="2410181"/>
            <a:ext cx="1050875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17" y="2439961"/>
            <a:ext cx="1581027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03" y="2685621"/>
            <a:ext cx="1640021" cy="365760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 rot="5400000">
            <a:off x="3746548" y="2603526"/>
            <a:ext cx="1050875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C098B8CE-6F0B-4EBB-BBD0-16E6601C1CF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E1F82FA-D89F-4815-B25E-7A11E741E1AE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smoothing technique reducing noise in a data series.  Takes the average over “n” number of periods. </a:t>
            </a:r>
          </a:p>
        </p:txBody>
      </p:sp>
    </p:spTree>
    <p:extLst>
      <p:ext uri="{BB962C8B-B14F-4D97-AF65-F5344CB8AC3E}">
        <p14:creationId xmlns:p14="http://schemas.microsoft.com/office/powerpoint/2010/main" val="2906901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3935" y="1983687"/>
            <a:ext cx="1774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[1,] -11.070657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[2,]   3.774292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[3,]  11.844412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[4,] -22.456977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[5,]   5.291247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[6,]   6.060559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 -4.747400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 -4.466319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 -4.644520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 -7.900378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 -3.771927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 -8.983864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 -6.762539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  1.644588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 10.594941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55" y="1478719"/>
            <a:ext cx="1324402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err="1"/>
              <a:t>vec</a:t>
            </a:r>
            <a:r>
              <a:rPr lang="en-US" dirty="0"/>
              <a:t>[1:15]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1724403" y="2410181"/>
            <a:ext cx="1050875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17" y="2439961"/>
            <a:ext cx="1581027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03" y="2685621"/>
            <a:ext cx="1640021" cy="365760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 rot="5400000">
            <a:off x="3746548" y="2603526"/>
            <a:ext cx="1050875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C098B8CE-6F0B-4EBB-BBD0-16E6601C1CF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E1F82FA-D89F-4815-B25E-7A11E741E1AE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smoothing technique reducing noise in a data series.  Takes the average over “n” number of periods. 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="" xmlns:a16="http://schemas.microsoft.com/office/drawing/2014/main" id="{71808C3E-2362-4374-8468-5AC318D59DAB}"/>
              </a:ext>
            </a:extLst>
          </p:cNvPr>
          <p:cNvSpPr/>
          <p:nvPr/>
        </p:nvSpPr>
        <p:spPr>
          <a:xfrm rot="5400000">
            <a:off x="5872071" y="2838404"/>
            <a:ext cx="1050875" cy="361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208042B-1FBB-4546-AA04-05EC015D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58" y="2813165"/>
            <a:ext cx="14962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89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100" y="1956969"/>
            <a:ext cx="1774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[1,] -11.070657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[2,]   3.774292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[3,]  11.844412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[4,] -22.456977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[5,]   5.291247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[6,]   6.060559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 -4.747400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 -4.466319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 -4.644520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 -7.900378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 -3.771927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 -8.983864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 -6.762539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  1.644588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 10.594941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321" y="1478719"/>
            <a:ext cx="1324402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err="1"/>
              <a:t>vec</a:t>
            </a:r>
            <a:r>
              <a:rPr lang="en-US" dirty="0"/>
              <a:t>[1:15]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="" xmlns:a16="http://schemas.microsoft.com/office/drawing/2014/main" id="{C098B8CE-6F0B-4EBB-BBD0-16E6601C1CF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E1F82FA-D89F-4815-B25E-7A11E741E1AE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smoothing technique reducing noise in a data series.  Takes the average over “n” number of periods. 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="" xmlns:a16="http://schemas.microsoft.com/office/drawing/2014/main" id="{77B851A9-CB98-48DC-9CBD-C237F9D25E75}"/>
              </a:ext>
            </a:extLst>
          </p:cNvPr>
          <p:cNvSpPr/>
          <p:nvPr/>
        </p:nvSpPr>
        <p:spPr>
          <a:xfrm rot="5400000">
            <a:off x="1762909" y="2348863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="" xmlns:a16="http://schemas.microsoft.com/office/drawing/2014/main" id="{38AE62A0-6240-429D-AB1E-E0ACFBB77A8D}"/>
              </a:ext>
            </a:extLst>
          </p:cNvPr>
          <p:cNvSpPr/>
          <p:nvPr/>
        </p:nvSpPr>
        <p:spPr>
          <a:xfrm rot="5400000">
            <a:off x="1762909" y="2555855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="" xmlns:a16="http://schemas.microsoft.com/office/drawing/2014/main" id="{CD14F05F-FB72-483B-847F-36C9330BC2BE}"/>
              </a:ext>
            </a:extLst>
          </p:cNvPr>
          <p:cNvSpPr/>
          <p:nvPr/>
        </p:nvSpPr>
        <p:spPr>
          <a:xfrm rot="5400000">
            <a:off x="1762909" y="2746924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98404116-0718-4BCC-9B7A-8C109E7B0A63}"/>
              </a:ext>
            </a:extLst>
          </p:cNvPr>
          <p:cNvSpPr/>
          <p:nvPr/>
        </p:nvSpPr>
        <p:spPr>
          <a:xfrm rot="5400000">
            <a:off x="1762909" y="2965288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="" xmlns:a16="http://schemas.microsoft.com/office/drawing/2014/main" id="{C8F4250D-F08D-446A-A4C4-04F2B911B5F3}"/>
              </a:ext>
            </a:extLst>
          </p:cNvPr>
          <p:cNvSpPr/>
          <p:nvPr/>
        </p:nvSpPr>
        <p:spPr>
          <a:xfrm rot="5400000">
            <a:off x="1762909" y="3197300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="" xmlns:a16="http://schemas.microsoft.com/office/drawing/2014/main" id="{32F8E55A-B766-454B-8974-EA4CCAA5F265}"/>
              </a:ext>
            </a:extLst>
          </p:cNvPr>
          <p:cNvSpPr/>
          <p:nvPr/>
        </p:nvSpPr>
        <p:spPr>
          <a:xfrm rot="5400000">
            <a:off x="1762909" y="3388368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="" xmlns:a16="http://schemas.microsoft.com/office/drawing/2014/main" id="{19879405-9FA0-4DCF-8B91-CD5557DB70AF}"/>
              </a:ext>
            </a:extLst>
          </p:cNvPr>
          <p:cNvSpPr/>
          <p:nvPr/>
        </p:nvSpPr>
        <p:spPr>
          <a:xfrm rot="5400000">
            <a:off x="1762909" y="3620381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="" xmlns:a16="http://schemas.microsoft.com/office/drawing/2014/main" id="{79A8106E-3CD2-4B95-8F64-3475BF3EAA64}"/>
              </a:ext>
            </a:extLst>
          </p:cNvPr>
          <p:cNvSpPr/>
          <p:nvPr/>
        </p:nvSpPr>
        <p:spPr>
          <a:xfrm rot="5400000">
            <a:off x="1762909" y="3852393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="" xmlns:a16="http://schemas.microsoft.com/office/drawing/2014/main" id="{C2C33EDC-5791-41E3-8567-C8F227127DCA}"/>
              </a:ext>
            </a:extLst>
          </p:cNvPr>
          <p:cNvSpPr/>
          <p:nvPr/>
        </p:nvSpPr>
        <p:spPr>
          <a:xfrm rot="5400000">
            <a:off x="1762909" y="4016166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="" xmlns:a16="http://schemas.microsoft.com/office/drawing/2014/main" id="{C6D56DEC-0E60-455C-B037-89F60CD02D93}"/>
              </a:ext>
            </a:extLst>
          </p:cNvPr>
          <p:cNvSpPr/>
          <p:nvPr/>
        </p:nvSpPr>
        <p:spPr>
          <a:xfrm rot="5400000">
            <a:off x="1762909" y="4248178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="" xmlns:a16="http://schemas.microsoft.com/office/drawing/2014/main" id="{F0EDEDBA-94DC-40B0-B524-A7FD5A93ED29}"/>
              </a:ext>
            </a:extLst>
          </p:cNvPr>
          <p:cNvSpPr/>
          <p:nvPr/>
        </p:nvSpPr>
        <p:spPr>
          <a:xfrm rot="5400000">
            <a:off x="1762909" y="4466541"/>
            <a:ext cx="1050875" cy="361666"/>
          </a:xfrm>
          <a:prstGeom prst="triangl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BCCB3D5A-2617-4093-81E2-708400AA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32" y="2324052"/>
            <a:ext cx="1581027" cy="3657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FF36E8C9-BBBE-43E9-BB42-FB12B29D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31" y="4575295"/>
            <a:ext cx="1699708" cy="3657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81F26AD-4541-4FE2-A7E4-8272442C707D}"/>
              </a:ext>
            </a:extLst>
          </p:cNvPr>
          <p:cNvSpPr/>
          <p:nvPr/>
        </p:nvSpPr>
        <p:spPr>
          <a:xfrm>
            <a:off x="6998620" y="1478719"/>
            <a:ext cx="3223959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TTR::SMA(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[1:15], n=5)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4C62078-BCD8-4F38-9102-F6CAF5795C6B}"/>
              </a:ext>
            </a:extLst>
          </p:cNvPr>
          <p:cNvSpPr/>
          <p:nvPr/>
        </p:nvSpPr>
        <p:spPr>
          <a:xfrm>
            <a:off x="7549486" y="1956969"/>
            <a:ext cx="212222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 </a:t>
            </a:r>
            <a:r>
              <a:rPr lang="en-US" dirty="0"/>
              <a:t> </a:t>
            </a:r>
            <a:r>
              <a:rPr lang="pl-PL" dirty="0"/>
              <a:t>[</a:t>
            </a:r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1,]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[2,]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[3,]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[4,]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[5,] -2.5235367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[6,]  0.9027066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-0.8016318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-4.0637779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-0.5012865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-3.1396115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-5.1061087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-5.9534017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-6.4126457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-5.1548241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-1.4557603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="" xmlns:a16="http://schemas.microsoft.com/office/drawing/2014/main" id="{0046737A-2022-43D2-AA68-B5D68B41163F}"/>
              </a:ext>
            </a:extLst>
          </p:cNvPr>
          <p:cNvSpPr/>
          <p:nvPr/>
        </p:nvSpPr>
        <p:spPr>
          <a:xfrm rot="5400000">
            <a:off x="3714891" y="3160771"/>
            <a:ext cx="3664426" cy="36166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96400" y="3031067"/>
            <a:ext cx="13546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400" y="5147734"/>
            <a:ext cx="13546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24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moving average?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5196" y="1241946"/>
            <a:ext cx="857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smoothing technique reducing noise in a data series.  Takes the average over “n” number of periods.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994848" y="2019869"/>
            <a:ext cx="82023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10595" y="2770496"/>
            <a:ext cx="177484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[1,] -11.070657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[2,]   3.774292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[3,]  11.844412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[4,] -22.456977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[5,]   5.291247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[6,]   6.060559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[7,]  -4.747400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 -4.466319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 -4.644520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 -7.900378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 -3.771927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 -8.983864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 -6.762539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  1.644588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 10.594941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35815" y="2265528"/>
            <a:ext cx="1324402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err="1"/>
              <a:t>vec</a:t>
            </a:r>
            <a:r>
              <a:rPr lang="en-US" dirty="0"/>
              <a:t>[1:15]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181063" y="3196990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3181063" y="3403982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5400000">
            <a:off x="3181063" y="3595051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5400000">
            <a:off x="3181063" y="3813415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3181063" y="4045427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3181063" y="4236495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3181063" y="4468508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5400000">
            <a:off x="3181063" y="4700520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3181063" y="4864293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3181063" y="5096305"/>
            <a:ext cx="1050875" cy="36166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5400000">
            <a:off x="3181063" y="5314668"/>
            <a:ext cx="1050875" cy="361666"/>
          </a:xfrm>
          <a:prstGeom prst="triangl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10493" y="2370878"/>
            <a:ext cx="3223959" cy="369332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TTR::SMA(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[1:15], n=5)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1358" y="2806596"/>
            <a:ext cx="212222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 </a:t>
            </a:r>
            <a:r>
              <a:rPr lang="en-US" dirty="0"/>
              <a:t> </a:t>
            </a:r>
            <a:r>
              <a:rPr lang="pl-PL" dirty="0"/>
              <a:t>[</a:t>
            </a:r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1,]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[2,]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[3,]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[4,]         NA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[5,] -2.5235367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[6,]  0.9027066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[7,] -0.8016318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[8,] -4.0637779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 [9,] -0.5012865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[10,] -3.1396115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[11,] -5.1061087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[12,] -5.9534017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[13,] -6.4126457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[14,] -5.1548241</a:t>
            </a:r>
          </a:p>
          <a:p>
            <a:r>
              <a:rPr lang="pl-PL" sz="1400" dirty="0">
                <a:latin typeface="Consolas" panose="020B0609020204030204" pitchFamily="49" charset="0"/>
                <a:cs typeface="Consolas" panose="020B0609020204030204" pitchFamily="49" charset="0"/>
              </a:rPr>
              <a:t>[15,] -1.4557603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86" y="3172179"/>
            <a:ext cx="1581027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85" y="5423422"/>
            <a:ext cx="1699708" cy="365760"/>
          </a:xfrm>
          <a:prstGeom prst="rect">
            <a:avLst/>
          </a:prstGeom>
        </p:spPr>
      </p:pic>
      <p:sp>
        <p:nvSpPr>
          <p:cNvPr id="30" name="Slide Number Placeholder 4">
            <a:extLst>
              <a:ext uri="{FF2B5EF4-FFF2-40B4-BE49-F238E27FC236}">
                <a16:creationId xmlns="" xmlns:a16="http://schemas.microsoft.com/office/drawing/2014/main" id="{F71E0B96-E4D8-4173-BCF1-CE7BEF27833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45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SMA become an Indicator?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170" name="Picture 2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1" y="1333500"/>
            <a:ext cx="5727700" cy="3826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EC7A2E74-328A-4465-8D8F-5AE74A55E9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B49154-6A62-42E1-A307-D130038A34A3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Red Card!  We need to lag the trading rule to ensure the signal is realistic.  Calculations are not real time, but at </a:t>
            </a:r>
            <a:r>
              <a:rPr lang="en-US" sz="2000" dirty="0" smtClean="0"/>
              <a:t>the day’s close </a:t>
            </a:r>
            <a:r>
              <a:rPr lang="en-US" sz="2000" dirty="0"/>
              <a:t>so you need to adjust the results to emulate a real  scenario.</a:t>
            </a:r>
          </a:p>
        </p:txBody>
      </p:sp>
    </p:spTree>
    <p:extLst>
      <p:ext uri="{BB962C8B-B14F-4D97-AF65-F5344CB8AC3E}">
        <p14:creationId xmlns:p14="http://schemas.microsoft.com/office/powerpoint/2010/main" val="288921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1_TTR.R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8851" y="1657351"/>
            <a:ext cx="740471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real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an </a:t>
            </a:r>
            <a:r>
              <a:rPr lang="en-US" dirty="0" err="1"/>
              <a:t>xts</a:t>
            </a:r>
            <a:r>
              <a:rPr lang="en-US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three simple moving averages and plot to see the smoothing effect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447B076F-2EF2-4020-87A2-CB456010B1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45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74F917-7325-45BD-A602-DFC3D52C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5" y="365125"/>
            <a:ext cx="11717079" cy="495487"/>
          </a:xfrm>
        </p:spPr>
        <p:txBody>
          <a:bodyPr>
            <a:noAutofit/>
          </a:bodyPr>
          <a:lstStyle/>
          <a:p>
            <a:r>
              <a:rPr lang="en-US" sz="3600" dirty="0"/>
              <a:t>How does SMA become an indicator? MSFT 50 &amp; 200 day SMA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F0404FC-9094-4BA1-A92E-404F86D0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D5BF9FB-B22C-4E76-AD3C-4F59D2C6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5AAADF0-84F6-43C3-BC97-703959ADF431}"/>
              </a:ext>
            </a:extLst>
          </p:cNvPr>
          <p:cNvGrpSpPr/>
          <p:nvPr/>
        </p:nvGrpSpPr>
        <p:grpSpPr>
          <a:xfrm>
            <a:off x="960270" y="1335845"/>
            <a:ext cx="10271460" cy="4891398"/>
            <a:chOff x="240631" y="1032571"/>
            <a:chExt cx="10271460" cy="4891398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517F7B1E-6B46-417D-9622-15094CBC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1" y="1032571"/>
              <a:ext cx="9933542" cy="489139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B867EE57-C4D5-442D-BE69-A397D801B8DC}"/>
                </a:ext>
              </a:extLst>
            </p:cNvPr>
            <p:cNvSpPr/>
            <p:nvPr/>
          </p:nvSpPr>
          <p:spPr>
            <a:xfrm>
              <a:off x="7888078" y="3095741"/>
              <a:ext cx="462708" cy="3305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ADEEE0F8-8C3D-4154-B20C-7F144ECDB739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7733841" y="3452258"/>
              <a:ext cx="385591" cy="93245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4291FB1-7D31-4BA9-96B2-582198C3208F}"/>
                </a:ext>
              </a:extLst>
            </p:cNvPr>
            <p:cNvSpPr txBox="1"/>
            <p:nvPr/>
          </p:nvSpPr>
          <p:spPr>
            <a:xfrm>
              <a:off x="6920958" y="4384713"/>
              <a:ext cx="1625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“Death Cross”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0392E06-A464-4141-8F94-ADC505E9EB10}"/>
                </a:ext>
              </a:extLst>
            </p:cNvPr>
            <p:cNvSpPr/>
            <p:nvPr/>
          </p:nvSpPr>
          <p:spPr>
            <a:xfrm>
              <a:off x="9063318" y="2930488"/>
              <a:ext cx="462708" cy="3305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FF18E921-9FB6-4661-868F-9F8C639132FB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9294672" y="3260994"/>
              <a:ext cx="342821" cy="72265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0A2D9784-1056-48CE-B4FA-DBC7BBE9B7D6}"/>
                </a:ext>
              </a:extLst>
            </p:cNvPr>
            <p:cNvSpPr txBox="1"/>
            <p:nvPr/>
          </p:nvSpPr>
          <p:spPr>
            <a:xfrm>
              <a:off x="8762894" y="3983647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“Golden Cross”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296AE648-B53B-427F-84B5-22B50A92C667}"/>
              </a:ext>
            </a:extLst>
          </p:cNvPr>
          <p:cNvCxnSpPr/>
          <p:nvPr/>
        </p:nvCxnSpPr>
        <p:spPr>
          <a:xfrm>
            <a:off x="371868" y="1076792"/>
            <a:ext cx="114482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404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27FB73-85DC-4683-AB70-C01B7F37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let’s apply death/golden cross to CMG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C21B2-B92D-4349-B18A-F39A2E0F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71AE61-90AD-4ABD-84D8-DB9A0BCB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3EEFF5-CF5E-4524-9811-9A88D45EB99D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 investor can “</a:t>
            </a:r>
            <a:r>
              <a:rPr lang="en-US" sz="2000" dirty="0" err="1"/>
              <a:t>backtest</a:t>
            </a:r>
            <a:r>
              <a:rPr lang="en-US" sz="2000" dirty="0"/>
              <a:t>” the strategy to find an acceptable “n” in case 50/200 doesn’t work.  Once the best “n” is found, an investor can look for “crosses” to indicate buy/sell.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F2A5E96-65E1-424F-99CB-340FBD9A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33" y="1445498"/>
            <a:ext cx="7719934" cy="39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1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3_TTR.R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0242" y="2072021"/>
            <a:ext cx="72270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real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an </a:t>
            </a:r>
            <a:r>
              <a:rPr lang="en-US" dirty="0" err="1"/>
              <a:t>xts</a:t>
            </a:r>
            <a:r>
              <a:rPr lang="en-US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SMA 50 &amp;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trading indicator (rule)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Lag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Back-test the lagged rule to see cumulative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a single character in the rule &amp; back-test again to see the impact like Knight Capital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F25E41BD-D461-41C0-9EEC-89A5021DA2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 descr="Image result for chipotle meme">
            <a:extLst>
              <a:ext uri="{FF2B5EF4-FFF2-40B4-BE49-F238E27FC236}">
                <a16:creationId xmlns="" xmlns:a16="http://schemas.microsoft.com/office/drawing/2014/main" id="{17A93497-A14C-407D-BD2B-1980D251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14" y="1729818"/>
            <a:ext cx="3598970" cy="37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03867" y="1202267"/>
            <a:ext cx="8331200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to CRM Salesforce stock and update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 as an Indicator for CMG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743826" y="1357312"/>
            <a:ext cx="614363" cy="1885950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729538" y="3447834"/>
            <a:ext cx="614363" cy="404813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729538" y="4151794"/>
            <a:ext cx="614363" cy="709612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46308" y="2074397"/>
            <a:ext cx="192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Cumulative Return using the rule.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34730" y="3300539"/>
            <a:ext cx="242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Day to Day Return</a:t>
            </a:r>
          </a:p>
          <a:p>
            <a:r>
              <a:rPr lang="en-US" sz="1200" dirty="0"/>
              <a:t>Important if rule is sub one day periodicity.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1392" y="4318825"/>
            <a:ext cx="226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Peak to trough % change, used to understand volatility.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="" xmlns:a16="http://schemas.microsoft.com/office/drawing/2014/main" id="{5A0CEC08-4488-4841-9FF8-00DA7C831C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DEFD573-152F-4ADA-929D-D502BBF3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76" y="1229390"/>
            <a:ext cx="5083643" cy="38570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E571BB5-3C97-4EEC-86D9-D2BC82DF1564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Small mistakes can lead to big consequences…ask Knight Capital employees.</a:t>
            </a:r>
          </a:p>
        </p:txBody>
      </p:sp>
    </p:spTree>
    <p:extLst>
      <p:ext uri="{BB962C8B-B14F-4D97-AF65-F5344CB8AC3E}">
        <p14:creationId xmlns:p14="http://schemas.microsoft.com/office/powerpoint/2010/main" val="408684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753" y="365127"/>
            <a:ext cx="11344940" cy="59147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Securities Trading can be distilled into 4 categories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" y="1257300"/>
            <a:ext cx="11704320" cy="440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Belief Based Investing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" y="1905001"/>
            <a:ext cx="1170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intrinsic value of a company is appealing regardless of market &amp; financial factors.  As a result, intrinsic value changes trigger buy/sell action.</a:t>
            </a:r>
          </a:p>
        </p:txBody>
      </p:sp>
      <p:pic>
        <p:nvPicPr>
          <p:cNvPr id="3074" name="Picture 2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4" y="3028267"/>
            <a:ext cx="4054406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610600" y="6094740"/>
            <a:ext cx="35016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https://www.steadygo.digital/blog/terrible-stock-photos/</a:t>
            </a:r>
            <a:endParaRPr lang="en-US" sz="1100" dirty="0"/>
          </a:p>
        </p:txBody>
      </p:sp>
      <p:sp>
        <p:nvSpPr>
          <p:cNvPr id="11" name="Oval Callout 10"/>
          <p:cNvSpPr/>
          <p:nvPr/>
        </p:nvSpPr>
        <p:spPr>
          <a:xfrm>
            <a:off x="6145619" y="2553536"/>
            <a:ext cx="4166633" cy="1409700"/>
          </a:xfrm>
          <a:prstGeom prst="wedgeEllipseCallout">
            <a:avLst>
              <a:gd name="adj1" fmla="val -113049"/>
              <a:gd name="adj2" fmla="val 752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like Wonder bread, so I bought stock in Flower Foods (FLO) since they make it.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C0A9752A-AC6D-4EFE-8D1C-275058B6C36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16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7EC854-EEC7-4587-BBE7-3B5A2460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Moving Average Convergence Divergence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2DD630E-DF67-4EA8-A73A-025083DD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6B2F72C-1B6C-44D8-A3B5-6219E6E7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8CD98B2-86C5-4424-9E0D-5C53BDDABF1C}"/>
              </a:ext>
            </a:extLst>
          </p:cNvPr>
          <p:cNvSpPr txBox="1"/>
          <p:nvPr/>
        </p:nvSpPr>
        <p:spPr>
          <a:xfrm>
            <a:off x="1179462" y="2784101"/>
            <a:ext cx="3578805" cy="147732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measuring </a:t>
            </a:r>
            <a:r>
              <a:rPr lang="en-US" i="1" u="sng" dirty="0">
                <a:solidFill>
                  <a:schemeClr val="bg1"/>
                </a:solidFill>
              </a:rPr>
              <a:t>the moving average of two moving averages with different time frames</a:t>
            </a:r>
            <a:r>
              <a:rPr lang="en-US" dirty="0">
                <a:solidFill>
                  <a:schemeClr val="bg1"/>
                </a:solidFill>
              </a:rPr>
              <a:t>, an investor hopes to capture when momentum is building or receding.  </a:t>
            </a:r>
          </a:p>
        </p:txBody>
      </p:sp>
      <p:pic>
        <p:nvPicPr>
          <p:cNvPr id="1026" name="Picture 2" descr="https://encrypted-tbn0.gstatic.com/images?q=tbn:ANd9GcTmWHhswmZeevpKDSAZfqIDwA2FsFNYWFvej9pYWddu7rBRY3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47" y="1282700"/>
            <a:ext cx="549168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5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Moving Average Convergence Divergence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7983" y="3890348"/>
            <a:ext cx="8736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b="1" dirty="0"/>
              <a:t>Calculate the 12 (</a:t>
            </a:r>
            <a:r>
              <a:rPr lang="en-US" sz="2400" b="1" dirty="0" err="1"/>
              <a:t>nFast</a:t>
            </a:r>
            <a:r>
              <a:rPr lang="en-US" sz="2400" b="1" dirty="0"/>
              <a:t>) day &amp; 26 (</a:t>
            </a:r>
            <a:r>
              <a:rPr lang="en-US" sz="2400" b="1" dirty="0" err="1"/>
              <a:t>nSlow</a:t>
            </a:r>
            <a:r>
              <a:rPr lang="en-US" sz="2400" b="1" dirty="0"/>
              <a:t>) day moving averages.</a:t>
            </a:r>
          </a:p>
          <a:p>
            <a:pPr marL="514350" indent="-514350">
              <a:buAutoNum type="arabicPeriod"/>
            </a:pPr>
            <a:r>
              <a:rPr lang="en-US" sz="2400" b="1" dirty="0"/>
              <a:t>Calculate the difference between averages from #1 </a:t>
            </a:r>
          </a:p>
          <a:p>
            <a:pPr marL="514350" indent="-514350">
              <a:buAutoNum type="arabicPeriod"/>
            </a:pPr>
            <a:r>
              <a:rPr lang="en-US" sz="2400" b="1" dirty="0"/>
              <a:t>Calculate the 9 day Moving </a:t>
            </a:r>
            <a:r>
              <a:rPr lang="en-US" sz="2400" b="1" dirty="0" err="1"/>
              <a:t>Avg</a:t>
            </a:r>
            <a:r>
              <a:rPr lang="en-US" sz="2400" b="1" dirty="0"/>
              <a:t> (</a:t>
            </a:r>
            <a:r>
              <a:rPr lang="en-US" sz="2400" b="1" dirty="0" err="1"/>
              <a:t>nSig</a:t>
            </a:r>
            <a:r>
              <a:rPr lang="en-US" sz="2400" b="1" dirty="0"/>
              <a:t>) of #2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1043" y="2154213"/>
            <a:ext cx="7424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SMA’s “n”: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nFast</a:t>
            </a:r>
            <a:r>
              <a:rPr lang="en-US" dirty="0"/>
              <a:t>(12) – the smaller window to measure (12 periods)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nSlow</a:t>
            </a:r>
            <a:r>
              <a:rPr lang="en-US" dirty="0"/>
              <a:t>(26)- the longer window to measure (26 periods)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nSig</a:t>
            </a:r>
            <a:r>
              <a:rPr lang="en-US" dirty="0"/>
              <a:t>(9)- the number of periods used to measure the </a:t>
            </a:r>
            <a:r>
              <a:rPr lang="en-US" dirty="0" err="1"/>
              <a:t>avg</a:t>
            </a:r>
            <a:r>
              <a:rPr lang="en-US" dirty="0"/>
              <a:t> difference “signal”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FDE24ED6-0495-416A-8ED2-35C7AA748B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4599AE8-081F-489C-8386-807080053530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When MACD &gt; Signal, the price is accelerating, positive momentum/money is coming to the equity which represents a buying opportunity.  Converse is true.</a:t>
            </a:r>
          </a:p>
        </p:txBody>
      </p:sp>
    </p:spTree>
    <p:extLst>
      <p:ext uri="{BB962C8B-B14F-4D97-AF65-F5344CB8AC3E}">
        <p14:creationId xmlns:p14="http://schemas.microsoft.com/office/powerpoint/2010/main" val="3852717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small addition difference.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1225" y="1511343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3244" y="1511343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EMA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0851" y="2975088"/>
            <a:ext cx="331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value in the “n” window has an </a:t>
            </a:r>
            <a:r>
              <a:rPr lang="en-US" b="1" u="sng" dirty="0"/>
              <a:t>equal</a:t>
            </a:r>
            <a:r>
              <a:rPr lang="en-US" dirty="0"/>
              <a:t> weight.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5700" y="2698089"/>
            <a:ext cx="331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value in the “n” window has an different weight.  The weights decrease the farther back in time e.g. </a:t>
            </a:r>
            <a:r>
              <a:rPr lang="en-US" b="1" dirty="0"/>
              <a:t>recent data is more relevant</a:t>
            </a:r>
            <a:r>
              <a:rPr lang="en-US" dirty="0"/>
              <a:t>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="" xmlns:a16="http://schemas.microsoft.com/office/drawing/2014/main" id="{F6AA2376-CF92-4C47-AD15-E07FB7D80B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81F138C-CC96-4ABE-8FF8-7250BA3AC94A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Usually the MACD uses the Exponential Moving Average (EMA) not Simple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00376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3A907E-EE50-47D4-B421-FA1B5492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 Vs EMA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7C82498-ED64-436F-BCBF-728FD315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57CACCB-72DB-495B-9AD5-AAF3C0BD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58F7037-B5E1-4072-BBFA-2F7DEFF6E0D4}"/>
              </a:ext>
            </a:extLst>
          </p:cNvPr>
          <p:cNvSpPr txBox="1"/>
          <p:nvPr/>
        </p:nvSpPr>
        <p:spPr>
          <a:xfrm>
            <a:off x="838200" y="1167918"/>
            <a:ext cx="1034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latin typeface="Consolas" panose="020B0609020204030204" pitchFamily="49" charset="0"/>
              </a:rPr>
              <a:t>vec</a:t>
            </a:r>
            <a:r>
              <a:rPr lang="fr-FR" sz="4000" dirty="0">
                <a:latin typeface="Consolas" panose="020B0609020204030204" pitchFamily="49" charset="0"/>
              </a:rPr>
              <a:t> &lt;- c( 1.2, 0.2, 10, 20.3, 104.3)</a:t>
            </a: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92DD29-741E-4D77-9EA0-12E515807F7F}"/>
              </a:ext>
            </a:extLst>
          </p:cNvPr>
          <p:cNvSpPr txBox="1"/>
          <p:nvPr/>
        </p:nvSpPr>
        <p:spPr>
          <a:xfrm>
            <a:off x="838200" y="2208368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TTR::SMA(vec, n=3)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D4320F-FEF9-4718-A6A8-5007B9649C6C}"/>
              </a:ext>
            </a:extLst>
          </p:cNvPr>
          <p:cNvSpPr txBox="1"/>
          <p:nvPr/>
        </p:nvSpPr>
        <p:spPr>
          <a:xfrm>
            <a:off x="838200" y="270824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= 44.86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643DF6D-CEB5-424C-86B7-6B01D3D307F2}"/>
              </a:ext>
            </a:extLst>
          </p:cNvPr>
          <p:cNvSpPr txBox="1"/>
          <p:nvPr/>
        </p:nvSpPr>
        <p:spPr>
          <a:xfrm>
            <a:off x="6891670" y="2231713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TTR::EMA(vec, n=3)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454FFC-2269-412F-AB1B-E5A65CCDE17F}"/>
              </a:ext>
            </a:extLst>
          </p:cNvPr>
          <p:cNvSpPr txBox="1"/>
          <p:nvPr/>
        </p:nvSpPr>
        <p:spPr>
          <a:xfrm>
            <a:off x="6891670" y="2731588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= 58.175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040CA413-3654-4AC2-942A-E59A60371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72586"/>
              </p:ext>
            </p:extLst>
          </p:nvPr>
        </p:nvGraphicFramePr>
        <p:xfrm>
          <a:off x="2209800" y="3856853"/>
          <a:ext cx="7548282" cy="2035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897">
                  <a:extLst>
                    <a:ext uri="{9D8B030D-6E8A-4147-A177-3AD203B41FA5}">
                      <a16:colId xmlns="" xmlns:a16="http://schemas.microsoft.com/office/drawing/2014/main" val="4009938270"/>
                    </a:ext>
                  </a:extLst>
                </a:gridCol>
                <a:gridCol w="836414">
                  <a:extLst>
                    <a:ext uri="{9D8B030D-6E8A-4147-A177-3AD203B41FA5}">
                      <a16:colId xmlns="" xmlns:a16="http://schemas.microsoft.com/office/drawing/2014/main" val="2466344888"/>
                    </a:ext>
                  </a:extLst>
                </a:gridCol>
                <a:gridCol w="1000108">
                  <a:extLst>
                    <a:ext uri="{9D8B030D-6E8A-4147-A177-3AD203B41FA5}">
                      <a16:colId xmlns="" xmlns:a16="http://schemas.microsoft.com/office/drawing/2014/main" val="2790967110"/>
                    </a:ext>
                  </a:extLst>
                </a:gridCol>
                <a:gridCol w="1000108">
                  <a:extLst>
                    <a:ext uri="{9D8B030D-6E8A-4147-A177-3AD203B41FA5}">
                      <a16:colId xmlns="" xmlns:a16="http://schemas.microsoft.com/office/drawing/2014/main" val="2465412047"/>
                    </a:ext>
                  </a:extLst>
                </a:gridCol>
                <a:gridCol w="3796755">
                  <a:extLst>
                    <a:ext uri="{9D8B030D-6E8A-4147-A177-3AD203B41FA5}">
                      <a16:colId xmlns="" xmlns:a16="http://schemas.microsoft.com/office/drawing/2014/main" val="3132173775"/>
                    </a:ext>
                  </a:extLst>
                </a:gridCol>
              </a:tblGrid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Value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SMA-3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EMA-3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Formula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80830263"/>
                  </a:ext>
                </a:extLst>
              </a:tr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62827557"/>
                  </a:ext>
                </a:extLst>
              </a:tr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830274625"/>
                  </a:ext>
                </a:extLst>
              </a:tr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3.80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206158339"/>
                  </a:ext>
                </a:extLst>
              </a:tr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20.3 * 2/(3+1) + 3.80 * (1-2/(3+1))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79115359"/>
                  </a:ext>
                </a:extLst>
              </a:tr>
              <a:tr h="3392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Time5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104.3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44.867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58.175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104.3*2/(3+1)+12.05*(1-2/(3+1))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465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308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4_TTR.R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423267"/>
            <a:ext cx="549714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real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an </a:t>
            </a:r>
            <a:r>
              <a:rPr lang="en-US" dirty="0" err="1"/>
              <a:t>xts</a:t>
            </a:r>
            <a:r>
              <a:rPr lang="en-US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MACD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 dynamic graph of the closing &amp; MACD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inspect the results of buy/sell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cumulative return for the indicator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540C3D4C-C3B5-40F6-9652-ACF71B50F7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61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26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Relative Strength Index (RSI)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dashboard gau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17716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59900" y="1975088"/>
            <a:ext cx="465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 Oscillator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Index between 0-100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average gains and losses in 14 day periods (“n”)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interpreted as an overbought/oversold (over 70 / below 30)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5796" y="6018663"/>
            <a:ext cx="2662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 Usually uses EMA but we will do SMA.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6B031C50-6FD4-402B-AF61-E0E7C954B4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3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Creates a control chart.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52825" y="4872038"/>
            <a:ext cx="58293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1837" y="1971675"/>
            <a:ext cx="0" cy="290512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0238" y="508635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647951" y="3438525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RSI 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381375" y="2900363"/>
            <a:ext cx="5829300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33763" y="4010025"/>
            <a:ext cx="5829300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47975" y="27241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7500" y="38338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537686" y="3682124"/>
            <a:ext cx="600075" cy="857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23472" y="3696412"/>
            <a:ext cx="457200" cy="4286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80673" y="3067762"/>
            <a:ext cx="728663" cy="1071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04430" y="2782012"/>
            <a:ext cx="533542" cy="288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836694" y="2511188"/>
            <a:ext cx="259307" cy="272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089176" y="2524836"/>
            <a:ext cx="388962" cy="443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471314" y="2756848"/>
            <a:ext cx="511791" cy="1978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964907" y="2759122"/>
            <a:ext cx="388962" cy="443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340221" y="3195851"/>
            <a:ext cx="263857" cy="147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7574509" y="3327780"/>
            <a:ext cx="179695" cy="206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747381" y="3527947"/>
            <a:ext cx="179695" cy="206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7899781" y="3707643"/>
            <a:ext cx="179695" cy="206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038533" y="3866866"/>
            <a:ext cx="179695" cy="206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8190933" y="4039737"/>
            <a:ext cx="179695" cy="206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8356981" y="4233081"/>
            <a:ext cx="229736" cy="796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557149" y="4237630"/>
            <a:ext cx="213813" cy="65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770962" y="4244454"/>
            <a:ext cx="152401" cy="145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8923363" y="4312694"/>
            <a:ext cx="209265" cy="841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9123531" y="3896436"/>
            <a:ext cx="145575" cy="4276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25162" y="3919869"/>
            <a:ext cx="148856" cy="14885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596269" y="2828260"/>
            <a:ext cx="148856" cy="14885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4">
            <a:extLst>
              <a:ext uri="{FF2B5EF4-FFF2-40B4-BE49-F238E27FC236}">
                <a16:creationId xmlns="" xmlns:a16="http://schemas.microsoft.com/office/drawing/2014/main" id="{460F6B70-28EA-4657-845D-5172510A46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D063CC-05F8-48E2-8F52-B8E41D3A6E0B}"/>
              </a:ext>
            </a:extLst>
          </p:cNvPr>
          <p:cNvSpPr txBox="1"/>
          <p:nvPr/>
        </p:nvSpPr>
        <p:spPr>
          <a:xfrm>
            <a:off x="9382125" y="4539374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oversold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4D714CD-8C81-4C97-864E-586DB221F300}"/>
              </a:ext>
            </a:extLst>
          </p:cNvPr>
          <p:cNvSpPr txBox="1"/>
          <p:nvPr/>
        </p:nvSpPr>
        <p:spPr>
          <a:xfrm>
            <a:off x="9382125" y="2447151"/>
            <a:ext cx="907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overbought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F2D327D-756B-4BB2-BCE6-953C8FA2F13F}"/>
              </a:ext>
            </a:extLst>
          </p:cNvPr>
          <p:cNvSpPr/>
          <p:nvPr/>
        </p:nvSpPr>
        <p:spPr>
          <a:xfrm>
            <a:off x="9128336" y="3926247"/>
            <a:ext cx="148856" cy="14885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Brace 62">
            <a:extLst>
              <a:ext uri="{FF2B5EF4-FFF2-40B4-BE49-F238E27FC236}">
                <a16:creationId xmlns="" xmlns:a16="http://schemas.microsoft.com/office/drawing/2014/main" id="{50F59AA5-08DF-426E-ADE7-2B8E7280E993}"/>
              </a:ext>
            </a:extLst>
          </p:cNvPr>
          <p:cNvSpPr/>
          <p:nvPr/>
        </p:nvSpPr>
        <p:spPr>
          <a:xfrm rot="5400000">
            <a:off x="5146198" y="3739555"/>
            <a:ext cx="116758" cy="1011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3972FDF1-B920-401B-9F4A-73BFE223DE1A}"/>
              </a:ext>
            </a:extLst>
          </p:cNvPr>
          <p:cNvSpPr txBox="1"/>
          <p:nvPr/>
        </p:nvSpPr>
        <p:spPr>
          <a:xfrm>
            <a:off x="4883014" y="4384796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Buy/sell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659D4798-1D26-4C8C-B91A-83AF982D5F3F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the RSI dips below a threshold (30) the stock is considered “oversold” meaning the market has overreacted indicating a buying opportunity.  RSI greater than 70 indicates the market is over buying the stock so it may be good to exit your position.</a:t>
            </a:r>
          </a:p>
        </p:txBody>
      </p:sp>
    </p:spTree>
    <p:extLst>
      <p:ext uri="{BB962C8B-B14F-4D97-AF65-F5344CB8AC3E}">
        <p14:creationId xmlns:p14="http://schemas.microsoft.com/office/powerpoint/2010/main" val="2975480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the RSI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9975" y="2108026"/>
            <a:ext cx="363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RSI = 100 - (100 / 1+RS)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5274" y="4477941"/>
            <a:ext cx="378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RS = </a:t>
            </a:r>
            <a:r>
              <a:rPr lang="en-US" sz="2800" b="1" dirty="0" err="1"/>
              <a:t>Avg</a:t>
            </a:r>
            <a:r>
              <a:rPr lang="en-US" sz="2800" b="1" dirty="0"/>
              <a:t> Gain / </a:t>
            </a:r>
            <a:r>
              <a:rPr lang="en-US" sz="2800" b="1" dirty="0" err="1"/>
              <a:t>Avg</a:t>
            </a:r>
            <a:r>
              <a:rPr lang="en-US" sz="2800" b="1" dirty="0"/>
              <a:t>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6714" y="5240741"/>
            <a:ext cx="953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</a:t>
            </a:r>
            <a:r>
              <a:rPr lang="en-US" dirty="0"/>
              <a:t> Gain = For “up” days, total number of points up / number of “up” days (14 trading days)</a:t>
            </a:r>
          </a:p>
          <a:p>
            <a:r>
              <a:rPr lang="en-US" dirty="0" err="1"/>
              <a:t>Avg</a:t>
            </a:r>
            <a:r>
              <a:rPr lang="en-US" dirty="0"/>
              <a:t> Loss = For “down” days, total number of points down/ number of “down” days (14 trading days)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6442" y="3357349"/>
            <a:ext cx="121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RS: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0E3ADDFC-F83A-49BE-92E9-977345BE0E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6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6445"/>
            <a:ext cx="2347223" cy="36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" y="1905001"/>
            <a:ext cx="98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financial performance indicators trigger an action regardless of sector, or company product.   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3944247" y="2481194"/>
            <a:ext cx="5827073" cy="1409700"/>
          </a:xfrm>
          <a:prstGeom prst="wedgeEllipseCallout">
            <a:avLst>
              <a:gd name="adj1" fmla="val -80467"/>
              <a:gd name="adj2" fmla="val 3872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Monsanto (MON) makes genetically modified food, I don’t care if they are safe.  I bought the stock because the EPS is good.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2426AF38-7352-4CFF-AE67-244D3C91B8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2A1D218-758C-4C9D-8283-1AF43FC8FBA8}"/>
              </a:ext>
            </a:extLst>
          </p:cNvPr>
          <p:cNvSpPr/>
          <p:nvPr/>
        </p:nvSpPr>
        <p:spPr>
          <a:xfrm>
            <a:off x="243840" y="1257300"/>
            <a:ext cx="11704320" cy="440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Financial Fundamentals Investing</a:t>
            </a:r>
          </a:p>
        </p:txBody>
      </p:sp>
      <p:sp>
        <p:nvSpPr>
          <p:cNvPr id="14" name="Title 2">
            <a:extLst>
              <a:ext uri="{FF2B5EF4-FFF2-40B4-BE49-F238E27FC236}">
                <a16:creationId xmlns="" xmlns:a16="http://schemas.microsoft.com/office/drawing/2014/main" id="{AB4AF1FF-B239-4EED-9F72-B0FFA579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7"/>
            <a:ext cx="11344940" cy="59147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Securities Trading can be distilled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3423778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5_TTR.R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04188"/>
            <a:ext cx="564199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real stock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RSI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 dynamic graph of the closing &amp; RSI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inspect the results of buy/sell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cumulative return for RSI </a:t>
            </a:r>
            <a:r>
              <a:rPr lang="en-US" i="1" dirty="0"/>
              <a:t>and</a:t>
            </a:r>
            <a:r>
              <a:rPr lang="en-US" dirty="0"/>
              <a:t> MACD together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0E0383E3-D196-4ACE-8CE4-7BA5AED50CC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44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Consumer Credit - Lending Club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26" name="Picture 2" descr="Image result for lending club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31759" r="8062" b="20741"/>
          <a:stretch/>
        </p:blipFill>
        <p:spPr bwMode="auto">
          <a:xfrm>
            <a:off x="200247" y="1372744"/>
            <a:ext cx="4279226" cy="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2555012"/>
            <a:ext cx="10432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 to Peer funding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Personal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Business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Medical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Everyday investors can accept the loan risk – making it a new banking distribution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79473" y="1383647"/>
            <a:ext cx="7512280" cy="5333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Consumers apply for loans &amp; instead of bank funding, other consumers fund the loan by purchasing “notes” to receive the interest.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3036FDB2-9EAE-41DD-B52C-9AFE5AC65F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4D9D8EE-3FE9-4E09-A75A-59EA82AF91CD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Consumer credit is a traditional market.  There are defined inputs (credit score), consumer protections (usury laws), and established distribution (credit applications).  </a:t>
            </a:r>
          </a:p>
        </p:txBody>
      </p:sp>
    </p:spTree>
    <p:extLst>
      <p:ext uri="{BB962C8B-B14F-4D97-AF65-F5344CB8AC3E}">
        <p14:creationId xmlns:p14="http://schemas.microsoft.com/office/powerpoint/2010/main" val="1833910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Risk?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2" descr="Image result for lending club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31759" r="8062" b="20741"/>
          <a:stretch/>
        </p:blipFill>
        <p:spPr bwMode="auto">
          <a:xfrm>
            <a:off x="70187" y="1375850"/>
            <a:ext cx="4279226" cy="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33576" y="2128838"/>
            <a:ext cx="3657600" cy="571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1301" y="2095501"/>
            <a:ext cx="3657600" cy="571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Mitigation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3577" y="5455445"/>
            <a:ext cx="349069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tabLst>
                <a:tab pos="22860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Default – debtors that stop paying</a:t>
            </a:r>
          </a:p>
        </p:txBody>
      </p:sp>
      <p:sp>
        <p:nvSpPr>
          <p:cNvPr id="12" name="Isosceles Triangle 11"/>
          <p:cNvSpPr/>
          <p:nvPr/>
        </p:nvSpPr>
        <p:spPr>
          <a:xfrm rot="5400000">
            <a:off x="4424361" y="4114804"/>
            <a:ext cx="3543300" cy="41433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91302" y="2909891"/>
            <a:ext cx="366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Diversify – Do not fund more than $25 on a single loan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3576" y="2909890"/>
            <a:ext cx="310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Over exposure in a single loan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33577" y="3814763"/>
            <a:ext cx="40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Early payment reduces interest received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1302" y="3814763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Monitor &amp; re-invest monthly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3577" y="4529138"/>
            <a:ext cx="339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Illiquid – notes are 36-60 months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91302" y="4529138"/>
            <a:ext cx="301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Buy notes with 36m horizons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91301" y="5455445"/>
            <a:ext cx="330507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dirty="0">
                <a:solidFill>
                  <a:schemeClr val="bg1"/>
                </a:solidFill>
              </a:rPr>
              <a:t>Model the probability of default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="" xmlns:a16="http://schemas.microsoft.com/office/drawing/2014/main" id="{06FF9401-16A0-4D97-8CB7-4C320154C2C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71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Reward?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3576" y="2128838"/>
            <a:ext cx="3657600" cy="571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91301" y="2095501"/>
            <a:ext cx="3657600" cy="571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3577" y="5455446"/>
            <a:ext cx="364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dirty="0"/>
              <a:t>Remaining interest is paid monthly to note holders.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4424361" y="4114804"/>
            <a:ext cx="3543300" cy="41433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91302" y="2909891"/>
            <a:ext cx="366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Investors have no input to the amount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3576" y="2909890"/>
            <a:ext cx="26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Interest is imposed by LC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3576" y="3814763"/>
            <a:ext cx="368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Usually lower rates for the applicant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91301" y="3814763"/>
            <a:ext cx="29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Lower capital cost for debtor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3577" y="4529138"/>
            <a:ext cx="24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LC takes 1% of interest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91301" y="4529138"/>
            <a:ext cx="383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Reduces reward incentive for investor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91302" y="5455446"/>
            <a:ext cx="380523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dirty="0">
                <a:solidFill>
                  <a:schemeClr val="bg1"/>
                </a:solidFill>
              </a:rPr>
              <a:t>Investors act as banks &amp; receive consistent returns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5163B1F5-B557-4DA2-AEC0-C3E7D75C24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3" name="Picture 2" descr="Image result for lending club logo">
            <a:extLst>
              <a:ext uri="{FF2B5EF4-FFF2-40B4-BE49-F238E27FC236}">
                <a16:creationId xmlns="" xmlns:a16="http://schemas.microsoft.com/office/drawing/2014/main" id="{0E865A9F-2CEB-45F3-B6A4-00AA49A5B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31759" r="8062" b="20741"/>
          <a:stretch/>
        </p:blipFill>
        <p:spPr bwMode="auto">
          <a:xfrm>
            <a:off x="70187" y="1375850"/>
            <a:ext cx="4279226" cy="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80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  Example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2" descr="Image result for lending club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31759" r="8062" b="20741"/>
          <a:stretch/>
        </p:blipFill>
        <p:spPr bwMode="auto">
          <a:xfrm>
            <a:off x="303628" y="324455"/>
            <a:ext cx="4279226" cy="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uy a car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7" y="2271531"/>
            <a:ext cx="4017441" cy="27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247" y="1300157"/>
            <a:ext cx="1179150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Erin decides to buy a car.  Instead of a traditional loan she applies at LC.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897" y="2547977"/>
            <a:ext cx="5036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Erin applies for a $10k car loan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LC assesses her creditworthiness &amp; posts a $10k loan @ 6% interest on the investor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Trish &amp; hundreds of other LC investors fund the loan in $25 increments called “notes”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A2B84169-694D-4551-BD03-9EEC11A83E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193F65-44B4-4C7A-8EDC-A56FA323473B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Each month Erin pays her loan, LC takes 1% and the investors make 5% on their outstanding notes.</a:t>
            </a:r>
          </a:p>
        </p:txBody>
      </p:sp>
    </p:spTree>
    <p:extLst>
      <p:ext uri="{BB962C8B-B14F-4D97-AF65-F5344CB8AC3E}">
        <p14:creationId xmlns:p14="http://schemas.microsoft.com/office/powerpoint/2010/main" val="62606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5639" y="5906185"/>
            <a:ext cx="5743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https://www.lendingclub.com/info/download-data.action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628" y="1343027"/>
            <a:ext cx="110501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2000" b="1" dirty="0"/>
              <a:t>11 </a:t>
            </a:r>
            <a:r>
              <a:rPr lang="en-US" sz="2000" b="1" dirty="0" err="1"/>
              <a:t>yrs</a:t>
            </a:r>
            <a:r>
              <a:rPr lang="en-US" sz="2000" b="1" dirty="0"/>
              <a:t> of historical performance – Over 1M notes publicly available</a:t>
            </a:r>
          </a:p>
          <a:p>
            <a:pPr marL="571500" lvl="2" indent="-114300">
              <a:buFont typeface="Arial" panose="020B0604020202020204" pitchFamily="34" charset="0"/>
              <a:buChar char="•"/>
            </a:pPr>
            <a:r>
              <a:rPr lang="en-US" dirty="0"/>
              <a:t>Some platform changes in that time</a:t>
            </a:r>
          </a:p>
          <a:p>
            <a:pPr marL="571500" lvl="2" indent="-114300">
              <a:buFont typeface="Arial" panose="020B0604020202020204" pitchFamily="34" charset="0"/>
              <a:buChar char="•"/>
            </a:pPr>
            <a:r>
              <a:rPr lang="en-US" dirty="0"/>
              <a:t>Datasets are updated monthly</a:t>
            </a:r>
          </a:p>
          <a:p>
            <a:pPr marL="571500" lvl="2" indent="-114300">
              <a:buFont typeface="Arial" panose="020B0604020202020204" pitchFamily="34" charset="0"/>
              <a:buChar char="•"/>
            </a:pPr>
            <a:r>
              <a:rPr lang="en-US" dirty="0"/>
              <a:t>Sampled to 20k – either in fully paid of charged off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852613" y="3062288"/>
            <a:ext cx="7034211" cy="1956011"/>
            <a:chOff x="942982" y="3062287"/>
            <a:chExt cx="7034211" cy="1956011"/>
          </a:xfrm>
        </p:grpSpPr>
        <p:sp>
          <p:nvSpPr>
            <p:cNvPr id="22" name="Chevron 21"/>
            <p:cNvSpPr/>
            <p:nvPr/>
          </p:nvSpPr>
          <p:spPr>
            <a:xfrm>
              <a:off x="2711458" y="4436259"/>
              <a:ext cx="3714750" cy="52863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entagon 8"/>
            <p:cNvSpPr/>
            <p:nvPr/>
          </p:nvSpPr>
          <p:spPr>
            <a:xfrm>
              <a:off x="942982" y="3062287"/>
              <a:ext cx="2000250" cy="52863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Origination</a:t>
              </a:r>
            </a:p>
          </p:txBody>
        </p:sp>
        <p:sp>
          <p:nvSpPr>
            <p:cNvPr id="10" name="Chevron 9"/>
            <p:cNvSpPr/>
            <p:nvPr/>
          </p:nvSpPr>
          <p:spPr>
            <a:xfrm>
              <a:off x="2744797" y="3062287"/>
              <a:ext cx="3714750" cy="52863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36 or 60 Monthly Payments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 rot="10800000">
              <a:off x="6237297" y="3062287"/>
              <a:ext cx="1739896" cy="528637"/>
            </a:xfrm>
            <a:custGeom>
              <a:avLst/>
              <a:gdLst>
                <a:gd name="connsiteX0" fmla="*/ 1739896 w 1739896"/>
                <a:gd name="connsiteY0" fmla="*/ 528637 h 528637"/>
                <a:gd name="connsiteX1" fmla="*/ 556415 w 1739896"/>
                <a:gd name="connsiteY1" fmla="*/ 528637 h 528637"/>
                <a:gd name="connsiteX2" fmla="*/ 555624 w 1739896"/>
                <a:gd name="connsiteY2" fmla="*/ 527846 h 528637"/>
                <a:gd name="connsiteX3" fmla="*/ 554832 w 1739896"/>
                <a:gd name="connsiteY3" fmla="*/ 528637 h 528637"/>
                <a:gd name="connsiteX4" fmla="*/ 0 w 1739896"/>
                <a:gd name="connsiteY4" fmla="*/ 528637 h 528637"/>
                <a:gd name="connsiteX5" fmla="*/ 0 w 1739896"/>
                <a:gd name="connsiteY5" fmla="*/ 0 h 528637"/>
                <a:gd name="connsiteX6" fmla="*/ 554832 w 1739896"/>
                <a:gd name="connsiteY6" fmla="*/ 0 h 528637"/>
                <a:gd name="connsiteX7" fmla="*/ 555624 w 1739896"/>
                <a:gd name="connsiteY7" fmla="*/ 792 h 528637"/>
                <a:gd name="connsiteX8" fmla="*/ 556415 w 1739896"/>
                <a:gd name="connsiteY8" fmla="*/ 0 h 528637"/>
                <a:gd name="connsiteX9" fmla="*/ 1739896 w 1739896"/>
                <a:gd name="connsiteY9" fmla="*/ 0 h 528637"/>
                <a:gd name="connsiteX10" fmla="*/ 1475577 w 1739896"/>
                <a:gd name="connsiteY10" fmla="*/ 264318 h 5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9896" h="528637">
                  <a:moveTo>
                    <a:pt x="1739896" y="528637"/>
                  </a:moveTo>
                  <a:lnTo>
                    <a:pt x="556415" y="528637"/>
                  </a:lnTo>
                  <a:lnTo>
                    <a:pt x="555624" y="527846"/>
                  </a:lnTo>
                  <a:lnTo>
                    <a:pt x="554832" y="528637"/>
                  </a:lnTo>
                  <a:lnTo>
                    <a:pt x="0" y="528637"/>
                  </a:lnTo>
                  <a:lnTo>
                    <a:pt x="0" y="0"/>
                  </a:lnTo>
                  <a:lnTo>
                    <a:pt x="554832" y="0"/>
                  </a:lnTo>
                  <a:lnTo>
                    <a:pt x="555624" y="792"/>
                  </a:lnTo>
                  <a:lnTo>
                    <a:pt x="556415" y="0"/>
                  </a:lnTo>
                  <a:lnTo>
                    <a:pt x="1739896" y="0"/>
                  </a:lnTo>
                  <a:lnTo>
                    <a:pt x="1475577" y="26431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1812" y="4371967"/>
              <a:ext cx="31600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Transitional States of Nature:</a:t>
              </a:r>
            </a:p>
            <a:p>
              <a:r>
                <a:rPr lang="en-US" dirty="0"/>
                <a:t>Grace Period, 30-60,60-90 days</a:t>
              </a:r>
            </a:p>
          </p:txBody>
        </p:sp>
        <p:sp>
          <p:nvSpPr>
            <p:cNvPr id="19" name="Freeform 18"/>
            <p:cNvSpPr/>
            <p:nvPr/>
          </p:nvSpPr>
          <p:spPr>
            <a:xfrm rot="10800000">
              <a:off x="6194434" y="4436258"/>
              <a:ext cx="1739896" cy="528637"/>
            </a:xfrm>
            <a:custGeom>
              <a:avLst/>
              <a:gdLst>
                <a:gd name="connsiteX0" fmla="*/ 1739896 w 1739896"/>
                <a:gd name="connsiteY0" fmla="*/ 528637 h 528637"/>
                <a:gd name="connsiteX1" fmla="*/ 556415 w 1739896"/>
                <a:gd name="connsiteY1" fmla="*/ 528637 h 528637"/>
                <a:gd name="connsiteX2" fmla="*/ 555624 w 1739896"/>
                <a:gd name="connsiteY2" fmla="*/ 527846 h 528637"/>
                <a:gd name="connsiteX3" fmla="*/ 554832 w 1739896"/>
                <a:gd name="connsiteY3" fmla="*/ 528637 h 528637"/>
                <a:gd name="connsiteX4" fmla="*/ 0 w 1739896"/>
                <a:gd name="connsiteY4" fmla="*/ 528637 h 528637"/>
                <a:gd name="connsiteX5" fmla="*/ 0 w 1739896"/>
                <a:gd name="connsiteY5" fmla="*/ 0 h 528637"/>
                <a:gd name="connsiteX6" fmla="*/ 554832 w 1739896"/>
                <a:gd name="connsiteY6" fmla="*/ 0 h 528637"/>
                <a:gd name="connsiteX7" fmla="*/ 555624 w 1739896"/>
                <a:gd name="connsiteY7" fmla="*/ 792 h 528637"/>
                <a:gd name="connsiteX8" fmla="*/ 556415 w 1739896"/>
                <a:gd name="connsiteY8" fmla="*/ 0 h 528637"/>
                <a:gd name="connsiteX9" fmla="*/ 1739896 w 1739896"/>
                <a:gd name="connsiteY9" fmla="*/ 0 h 528637"/>
                <a:gd name="connsiteX10" fmla="*/ 1475577 w 1739896"/>
                <a:gd name="connsiteY10" fmla="*/ 264318 h 5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9896" h="528637">
                  <a:moveTo>
                    <a:pt x="1739896" y="528637"/>
                  </a:moveTo>
                  <a:lnTo>
                    <a:pt x="556415" y="528637"/>
                  </a:lnTo>
                  <a:lnTo>
                    <a:pt x="555624" y="527846"/>
                  </a:lnTo>
                  <a:lnTo>
                    <a:pt x="554832" y="528637"/>
                  </a:lnTo>
                  <a:lnTo>
                    <a:pt x="0" y="528637"/>
                  </a:lnTo>
                  <a:lnTo>
                    <a:pt x="0" y="0"/>
                  </a:lnTo>
                  <a:lnTo>
                    <a:pt x="554832" y="0"/>
                  </a:lnTo>
                  <a:lnTo>
                    <a:pt x="555624" y="792"/>
                  </a:lnTo>
                  <a:lnTo>
                    <a:pt x="556415" y="0"/>
                  </a:lnTo>
                  <a:lnTo>
                    <a:pt x="1739896" y="0"/>
                  </a:lnTo>
                  <a:lnTo>
                    <a:pt x="1475577" y="2643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15113" y="3171825"/>
              <a:ext cx="1074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Fully Paid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96049" y="4515911"/>
              <a:ext cx="1305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Charged Off</a:t>
              </a:r>
            </a:p>
          </p:txBody>
        </p:sp>
        <p:sp>
          <p:nvSpPr>
            <p:cNvPr id="24" name="Up-Down Arrow 23"/>
            <p:cNvSpPr/>
            <p:nvPr/>
          </p:nvSpPr>
          <p:spPr>
            <a:xfrm>
              <a:off x="4157662" y="3414713"/>
              <a:ext cx="514350" cy="1042987"/>
            </a:xfrm>
            <a:prstGeom prst="up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882055" y="312896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Success Class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34433" y="4481510"/>
            <a:ext cx="167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Failure Class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="" xmlns:a16="http://schemas.microsoft.com/office/drawing/2014/main" id="{A0F634A1-5A1D-4362-8F00-DA2759B243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2" name="Title 2">
            <a:extLst>
              <a:ext uri="{FF2B5EF4-FFF2-40B4-BE49-F238E27FC236}">
                <a16:creationId xmlns="" xmlns:a16="http://schemas.microsoft.com/office/drawing/2014/main" id="{392090A4-10F5-46B6-B68C-0EC85CA9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Example</a:t>
            </a:r>
          </a:p>
        </p:txBody>
      </p:sp>
      <p:pic>
        <p:nvPicPr>
          <p:cNvPr id="33" name="Picture 2" descr="Image result for lending club logo">
            <a:extLst>
              <a:ext uri="{FF2B5EF4-FFF2-40B4-BE49-F238E27FC236}">
                <a16:creationId xmlns="" xmlns:a16="http://schemas.microsoft.com/office/drawing/2014/main" id="{E64F21CA-7EC5-462F-8E10-16002EE04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31759" r="8062" b="20741"/>
          <a:stretch/>
        </p:blipFill>
        <p:spPr bwMode="auto">
          <a:xfrm>
            <a:off x="303628" y="324455"/>
            <a:ext cx="4279226" cy="6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cross – validation?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0" name="Flowchart: Magnetic Disk 19"/>
          <p:cNvSpPr/>
          <p:nvPr/>
        </p:nvSpPr>
        <p:spPr>
          <a:xfrm>
            <a:off x="3817158" y="571977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3817158" y="529538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3817158" y="487098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3817158" y="444659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3817158" y="402220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3817158" y="359781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3817158" y="317341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3817158" y="274902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Magnetic Disk 27"/>
          <p:cNvSpPr/>
          <p:nvPr/>
        </p:nvSpPr>
        <p:spPr>
          <a:xfrm>
            <a:off x="3817158" y="232463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3817158" y="190023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395802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31" name="Isosceles Triangle 30"/>
          <p:cNvSpPr/>
          <p:nvPr/>
        </p:nvSpPr>
        <p:spPr>
          <a:xfrm rot="5400000">
            <a:off x="4538677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Magnetic Disk 31"/>
          <p:cNvSpPr/>
          <p:nvPr/>
        </p:nvSpPr>
        <p:spPr>
          <a:xfrm>
            <a:off x="6384146" y="5657861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Magnetic Disk 32"/>
          <p:cNvSpPr/>
          <p:nvPr/>
        </p:nvSpPr>
        <p:spPr>
          <a:xfrm>
            <a:off x="6384146" y="5233470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Magnetic Disk 33"/>
          <p:cNvSpPr/>
          <p:nvPr/>
        </p:nvSpPr>
        <p:spPr>
          <a:xfrm>
            <a:off x="6384146" y="480907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Magnetic Disk 34"/>
          <p:cNvSpPr/>
          <p:nvPr/>
        </p:nvSpPr>
        <p:spPr>
          <a:xfrm>
            <a:off x="6384146" y="438468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Magnetic Disk 35"/>
          <p:cNvSpPr/>
          <p:nvPr/>
        </p:nvSpPr>
        <p:spPr>
          <a:xfrm>
            <a:off x="6384146" y="396029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Magnetic Disk 36"/>
          <p:cNvSpPr/>
          <p:nvPr/>
        </p:nvSpPr>
        <p:spPr>
          <a:xfrm>
            <a:off x="6384146" y="353589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Magnetic Disk 37"/>
          <p:cNvSpPr/>
          <p:nvPr/>
        </p:nvSpPr>
        <p:spPr>
          <a:xfrm>
            <a:off x="6384146" y="311150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Magnetic Disk 38"/>
          <p:cNvSpPr/>
          <p:nvPr/>
        </p:nvSpPr>
        <p:spPr>
          <a:xfrm>
            <a:off x="6384146" y="268711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Magnetic Disk 39"/>
          <p:cNvSpPr/>
          <p:nvPr/>
        </p:nvSpPr>
        <p:spPr>
          <a:xfrm>
            <a:off x="6384146" y="226271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Magnetic Disk 40"/>
          <p:cNvSpPr/>
          <p:nvPr/>
        </p:nvSpPr>
        <p:spPr>
          <a:xfrm>
            <a:off x="6384146" y="183832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62752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3739" y="561975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="" xmlns:a16="http://schemas.microsoft.com/office/drawing/2014/main" id="{0C6E95D0-CD32-466B-A7FC-28540EC766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117162B-D80A-411F-8EC9-A312021E27BE}"/>
              </a:ext>
            </a:extLst>
          </p:cNvPr>
          <p:cNvSpPr txBox="1"/>
          <p:nvPr/>
        </p:nvSpPr>
        <p:spPr>
          <a:xfrm>
            <a:off x="200247" y="1300157"/>
            <a:ext cx="117915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a typical partitioning schema to avoid overfitting.</a:t>
            </a:r>
          </a:p>
        </p:txBody>
      </p:sp>
    </p:spTree>
    <p:extLst>
      <p:ext uri="{BB962C8B-B14F-4D97-AF65-F5344CB8AC3E}">
        <p14:creationId xmlns:p14="http://schemas.microsoft.com/office/powerpoint/2010/main" val="517976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cross – validation?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784907"/>
            <a:ext cx="8143875" cy="389562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8BB87A38-E41E-4E6D-9AB8-9A03FE57A9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BFDB322-97B5-4CB0-B523-3117F591B0DE}"/>
              </a:ext>
            </a:extLst>
          </p:cNvPr>
          <p:cNvSpPr txBox="1"/>
          <p:nvPr/>
        </p:nvSpPr>
        <p:spPr>
          <a:xfrm>
            <a:off x="200247" y="1300157"/>
            <a:ext cx="117915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this example we will perform cross validation because the data set is 20k records.</a:t>
            </a:r>
          </a:p>
        </p:txBody>
      </p:sp>
    </p:spTree>
    <p:extLst>
      <p:ext uri="{BB962C8B-B14F-4D97-AF65-F5344CB8AC3E}">
        <p14:creationId xmlns:p14="http://schemas.microsoft.com/office/powerpoint/2010/main" val="1046249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6_CreditModeling.R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8851" y="1657350"/>
            <a:ext cx="52765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in real lending club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Treat the variables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cross validated logistic regression with caret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model object &amp; variable treatment plan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62573E0E-E250-4F98-9B48-00C75A10D1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3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70" y="3312189"/>
            <a:ext cx="3170229" cy="26431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" y="1692345"/>
            <a:ext cx="11704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 based on “indications”.  Uses non-financial mathematical indicators to quantify risk/reward, or trigger buy/sell </a:t>
            </a:r>
          </a:p>
          <a:p>
            <a:pPr marL="400050" lvl="2" indent="-285750">
              <a:buFont typeface="Arial" panose="020B0604020202020204" pitchFamily="34" charset="0"/>
              <a:buChar char="•"/>
            </a:pPr>
            <a:r>
              <a:rPr lang="en-US" dirty="0"/>
              <a:t>“Algorithmic Trading” – using algorithms to identify an equity action</a:t>
            </a:r>
          </a:p>
          <a:p>
            <a:pPr marL="400050" lvl="2" indent="-285750">
              <a:buFont typeface="Arial" panose="020B0604020202020204" pitchFamily="34" charset="0"/>
              <a:buChar char="•"/>
            </a:pPr>
            <a:r>
              <a:rPr lang="en-US" dirty="0"/>
              <a:t>Momentum – Recognize prices moving up/down at thresholds to trigger action</a:t>
            </a:r>
          </a:p>
          <a:p>
            <a:pPr marL="400050" lvl="2" indent="-285750">
              <a:buFont typeface="Arial" panose="020B0604020202020204" pitchFamily="34" charset="0"/>
              <a:buChar char="•"/>
            </a:pPr>
            <a:r>
              <a:rPr lang="en-US" dirty="0"/>
              <a:t>“Charting” – Visual chart patterns trigger actions (crossovers, head &amp; shoulders)</a:t>
            </a:r>
          </a:p>
          <a:p>
            <a:endParaRPr lang="en-US" dirty="0"/>
          </a:p>
        </p:txBody>
      </p:sp>
      <p:sp>
        <p:nvSpPr>
          <p:cNvPr id="11" name="Oval Callout 10"/>
          <p:cNvSpPr/>
          <p:nvPr/>
        </p:nvSpPr>
        <p:spPr>
          <a:xfrm>
            <a:off x="5619750" y="3219450"/>
            <a:ext cx="3970817" cy="1409700"/>
          </a:xfrm>
          <a:prstGeom prst="wedgeEllipseCallout">
            <a:avLst>
              <a:gd name="adj1" fmla="val -143226"/>
              <a:gd name="adj2" fmla="val 2954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MACD crossover pattern for Smith &amp; Wesson (AOBC) is positive so now is a good time to buy.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0F021B1B-CAEA-4B74-9A30-9840A17A91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="" xmlns:a16="http://schemas.microsoft.com/office/drawing/2014/main" id="{01C59805-E6AC-40D6-9634-BEC8058C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7"/>
            <a:ext cx="11344940" cy="59147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Securities Trading can be distilled into 4 categories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B483D0C-7F67-4520-9101-A847CAFC5C39}"/>
              </a:ext>
            </a:extLst>
          </p:cNvPr>
          <p:cNvSpPr/>
          <p:nvPr/>
        </p:nvSpPr>
        <p:spPr>
          <a:xfrm>
            <a:off x="243840" y="1257300"/>
            <a:ext cx="11704320" cy="440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Technical Trading </a:t>
            </a:r>
          </a:p>
        </p:txBody>
      </p:sp>
    </p:spTree>
    <p:extLst>
      <p:ext uri="{BB962C8B-B14F-4D97-AF65-F5344CB8AC3E}">
        <p14:creationId xmlns:p14="http://schemas.microsoft.com/office/powerpoint/2010/main" val="1775280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Cutoff Threshold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8418" y="2951947"/>
            <a:ext cx="10435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800" dirty="0"/>
              <a:t>Should we be equal weighted? 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800" dirty="0"/>
              <a:t>Do we care </a:t>
            </a:r>
            <a:r>
              <a:rPr lang="en-US" sz="2800" u="sng" dirty="0"/>
              <a:t>equally</a:t>
            </a:r>
            <a:r>
              <a:rPr lang="en-US" sz="2800" dirty="0"/>
              <a:t> about picking paying notes and charged off loans?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07DA3C58-C4B5-410C-BAB9-8A496296E93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F8E5C01-2AE6-489C-BED6-17BC74CB7B2E}"/>
              </a:ext>
            </a:extLst>
          </p:cNvPr>
          <p:cNvSpPr txBox="1"/>
          <p:nvPr/>
        </p:nvSpPr>
        <p:spPr>
          <a:xfrm>
            <a:off x="200247" y="1300157"/>
            <a:ext cx="117915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0.50 the optimal cutoff?</a:t>
            </a:r>
          </a:p>
        </p:txBody>
      </p:sp>
    </p:spTree>
    <p:extLst>
      <p:ext uri="{BB962C8B-B14F-4D97-AF65-F5344CB8AC3E}">
        <p14:creationId xmlns:p14="http://schemas.microsoft.com/office/powerpoint/2010/main" val="3162702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7_CreditModeling.R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199" y="1577155"/>
            <a:ext cx="57598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Score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a plot similar to CAPM &amp; identify top loans to fund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C8490E38-330F-46EB-B084-70603F6FD81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170" name="Picture 2" descr="Image result for CAPM">
            <a:extLst>
              <a:ext uri="{FF2B5EF4-FFF2-40B4-BE49-F238E27FC236}">
                <a16:creationId xmlns="" xmlns:a16="http://schemas.microsoft.com/office/drawing/2014/main" id="{74CDE1BA-D0E4-4F71-8CC8-03782C3A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52" y="2361985"/>
            <a:ext cx="5581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46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38364" y="1111250"/>
          <a:ext cx="7915275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Summary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MACD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Securities Technical Trading Indicator- RSI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Financial Risk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Non-Traditional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996996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07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Non-Traditional Markets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15047" y="1980827"/>
            <a:ext cx="0" cy="2628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0247" y="2609477"/>
            <a:ext cx="3398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Bond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Housing/Mortgages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Commodities – Gold, Silver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Futures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 Credit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623" y="2476127"/>
            <a:ext cx="25637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Crypto-currencies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Beanie Babies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Derivatives (originally)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135" y="1695077"/>
            <a:ext cx="3186112" cy="400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0335" y="1633165"/>
            <a:ext cx="3186112" cy="400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Non-Traditional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="" xmlns:a16="http://schemas.microsoft.com/office/drawing/2014/main" id="{F9F3938E-A42F-4DC8-9E31-D7D8AD542EF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59FBAFB-3A68-44BD-94D2-DF8087F49276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contrast to traditional markets, emerging or non traditional markets lack transparency, regulations and can often be manipulated more easily.    </a:t>
            </a:r>
          </a:p>
        </p:txBody>
      </p:sp>
      <p:pic>
        <p:nvPicPr>
          <p:cNvPr id="15362" name="Picture 2" descr="Image result for beanie babies meme">
            <a:extLst>
              <a:ext uri="{FF2B5EF4-FFF2-40B4-BE49-F238E27FC236}">
                <a16:creationId xmlns="" xmlns:a16="http://schemas.microsoft.com/office/drawing/2014/main" id="{28E19B7F-A106-4E0B-B9C0-F2FC4C18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43" y="1416357"/>
            <a:ext cx="3625715" cy="41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92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non-traditional Market - Example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2050" name="Picture 2" descr="Image result for magic the gathe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16" y="2130928"/>
            <a:ext cx="3804058" cy="213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66939" y="5157788"/>
            <a:ext cx="798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Owned by Hasbro, MTG is a 25 year old collectible trading card game.  It is estimated that there are 8-12million players worldwide.  Thus is it popular and has demonstrated longevity unlike other non-traditional markets.  </a:t>
            </a:r>
          </a:p>
        </p:txBody>
      </p:sp>
      <p:pic>
        <p:nvPicPr>
          <p:cNvPr id="1026" name="Picture 2" descr="Image result for magic the gathering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1614487"/>
            <a:ext cx="327025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FF8CC77B-9CB1-4FA1-9719-D3E87A5D38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4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Magic The Gathering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3074" name="Picture 2" descr="Image result for magic the gathe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84" y="1673692"/>
            <a:ext cx="7021233" cy="351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350E01A1-B955-4061-A3F5-468F93FC5E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9D93CD6-B8AB-4FF1-8046-0707CD4F91A2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Players create 60 card decks with cards of different abilities for a duel.  Cards are fantasy based with creatures, sorceries, and mythical artifacts.</a:t>
            </a:r>
          </a:p>
        </p:txBody>
      </p:sp>
    </p:spTree>
    <p:extLst>
      <p:ext uri="{BB962C8B-B14F-4D97-AF65-F5344CB8AC3E}">
        <p14:creationId xmlns:p14="http://schemas.microsoft.com/office/powerpoint/2010/main" val="2449568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Magic The Gathering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4098" name="Picture 2" descr="Image result for magic the gathering tourna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91" y="2630905"/>
            <a:ext cx="3122865" cy="23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agic the gathering tourna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39" y="225391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47918700-034C-43AD-B526-533DD488FA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5BBC37-33F2-4763-80FC-272AF7B0CE1D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cards have limited print runs &amp; varying rarities</a:t>
            </a:r>
          </a:p>
        </p:txBody>
      </p:sp>
    </p:spTree>
    <p:extLst>
      <p:ext uri="{BB962C8B-B14F-4D97-AF65-F5344CB8AC3E}">
        <p14:creationId xmlns:p14="http://schemas.microsoft.com/office/powerpoint/2010/main" val="2122559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that’s why it’s a market…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34F58E96-EF24-4040-8551-3E12256D1F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CD3837D-2F38-4B3F-B181-057EA4AF719A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popular the card was $50 now $19 at sites like as </a:t>
            </a:r>
            <a:r>
              <a:rPr lang="en-US" dirty="0">
                <a:hlinkClick r:id="rId2" action="ppaction://hlinkfile"/>
              </a:rPr>
              <a:t>mtggoldfish.com</a:t>
            </a:r>
            <a:r>
              <a:rPr lang="en-US" dirty="0"/>
              <a:t> and </a:t>
            </a:r>
            <a:r>
              <a:rPr lang="en-US" dirty="0">
                <a:hlinkClick r:id="rId3" action="ppaction://hlinkfile"/>
              </a:rPr>
              <a:t>mtgstocks.com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F5CB010-C510-421B-A24A-8EE8000EB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483741"/>
            <a:ext cx="8572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2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 you get cards?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7483" y="1590094"/>
            <a:ext cx="9437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$19</a:t>
            </a:r>
          </a:p>
          <a:p>
            <a:r>
              <a:rPr lang="en-US" dirty="0"/>
              <a:t>You could buy </a:t>
            </a:r>
            <a:r>
              <a:rPr lang="en-US" dirty="0" err="1"/>
              <a:t>Karn</a:t>
            </a:r>
            <a:r>
              <a:rPr lang="en-US" dirty="0"/>
              <a:t> from an online marketplace.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$3  </a:t>
            </a:r>
          </a:p>
          <a:p>
            <a:r>
              <a:rPr lang="en-US" dirty="0"/>
              <a:t>You can open a booster pack from the appropriate expansion set and hope you get it.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$90</a:t>
            </a:r>
          </a:p>
          <a:p>
            <a:r>
              <a:rPr lang="en-US" dirty="0"/>
              <a:t>You can buy a booster box of 36 packs from the set and increase your odds of getting it while also getting many other potential valuable cards.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$540 </a:t>
            </a:r>
          </a:p>
          <a:p>
            <a:r>
              <a:rPr lang="en-US" dirty="0"/>
              <a:t>You can buy 6 of the booster boxes in a case.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1B4522DB-19B0-4112-8556-4A669998DD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031CA5D-8A43-43B9-B9EB-EA3E91E17D5E}"/>
              </a:ext>
            </a:extLst>
          </p:cNvPr>
          <p:cNvSpPr/>
          <p:nvPr/>
        </p:nvSpPr>
        <p:spPr>
          <a:xfrm>
            <a:off x="200247" y="5735896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Say you are a player that needs to get </a:t>
            </a:r>
            <a:r>
              <a:rPr lang="en-US" dirty="0" err="1"/>
              <a:t>Karn</a:t>
            </a:r>
            <a:r>
              <a:rPr lang="en-US" dirty="0"/>
              <a:t>, Scion of </a:t>
            </a:r>
            <a:r>
              <a:rPr lang="en-US" dirty="0" err="1"/>
              <a:t>Urza</a:t>
            </a:r>
            <a:r>
              <a:rPr lang="en-US" dirty="0"/>
              <a:t> to complete a deck.</a:t>
            </a:r>
          </a:p>
        </p:txBody>
      </p:sp>
    </p:spTree>
    <p:extLst>
      <p:ext uri="{BB962C8B-B14F-4D97-AF65-F5344CB8AC3E}">
        <p14:creationId xmlns:p14="http://schemas.microsoft.com/office/powerpoint/2010/main" val="316752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People Speculate as Supply Diminishes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371600"/>
            <a:ext cx="4931297" cy="345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Image result for speculat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42" y="2941109"/>
            <a:ext cx="4336812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FB600F79-98AC-4C69-B8D8-FFADDB2C67C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0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" y="1671078"/>
            <a:ext cx="1170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Extremely technical trading executed without a human that can trigger thousands of actions measured in </a:t>
            </a:r>
            <a:r>
              <a:rPr lang="en-US" dirty="0" err="1"/>
              <a:t>nano</a:t>
            </a:r>
            <a:r>
              <a:rPr lang="en-US" dirty="0"/>
              <a:t>-seconds. “scalping” small profits thousands of times per minute.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3112239" y="2904640"/>
            <a:ext cx="2400300" cy="742950"/>
          </a:xfrm>
          <a:prstGeom prst="wedgeEllipseCallout">
            <a:avLst>
              <a:gd name="adj1" fmla="val -58361"/>
              <a:gd name="adj2" fmla="val 630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1001100100…</a:t>
            </a:r>
          </a:p>
        </p:txBody>
      </p:sp>
      <p:pic>
        <p:nvPicPr>
          <p:cNvPr id="6146" name="Picture 2" descr="Funny Computer Nerd Scientist, Vintage Technolo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2" y="3057040"/>
            <a:ext cx="224233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knight capita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3758427"/>
            <a:ext cx="3051175" cy="11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69805BC3-1BC8-4818-97F5-1F726415C5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="" xmlns:a16="http://schemas.microsoft.com/office/drawing/2014/main" id="{77462EA2-8DF1-4803-B274-B53C0F9F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7"/>
            <a:ext cx="11344940" cy="591477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Securities Trading can be distilled into 4 categories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59DEE1D-C2BD-4390-B005-B76F0A4D07B3}"/>
              </a:ext>
            </a:extLst>
          </p:cNvPr>
          <p:cNvSpPr/>
          <p:nvPr/>
        </p:nvSpPr>
        <p:spPr>
          <a:xfrm>
            <a:off x="243840" y="1257300"/>
            <a:ext cx="11704320" cy="440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High Frequency Trading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F8AF1A-DC69-4451-B210-838FD6ED0408}"/>
              </a:ext>
            </a:extLst>
          </p:cNvPr>
          <p:cNvSpPr txBox="1"/>
          <p:nvPr/>
        </p:nvSpPr>
        <p:spPr>
          <a:xfrm>
            <a:off x="9490619" y="5724040"/>
            <a:ext cx="2701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*Although HFT uses algorithms:</a:t>
            </a:r>
          </a:p>
          <a:p>
            <a:r>
              <a:rPr lang="en-US" sz="1100" dirty="0"/>
              <a:t>&gt;There is no human in the loop</a:t>
            </a:r>
          </a:p>
          <a:p>
            <a:r>
              <a:rPr lang="en-US" sz="1100" dirty="0"/>
              <a:t>&gt;Primary profits derive from market making</a:t>
            </a:r>
          </a:p>
        </p:txBody>
      </p:sp>
    </p:spTree>
    <p:extLst>
      <p:ext uri="{BB962C8B-B14F-4D97-AF65-F5344CB8AC3E}">
        <p14:creationId xmlns:p14="http://schemas.microsoft.com/office/powerpoint/2010/main" val="275194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set characteristics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5910" y="2049235"/>
            <a:ext cx="4649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Usually a pack contains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11 Commons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</a:t>
            </a:r>
            <a:r>
              <a:rPr lang="en-US" sz="2400" dirty="0" err="1"/>
              <a:t>Uncommons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Rare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 in 8 packs will replace the rare with a mythic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in 6 packs will have a random premium foil card replacing a common. </a:t>
            </a:r>
          </a:p>
        </p:txBody>
      </p:sp>
      <p:pic>
        <p:nvPicPr>
          <p:cNvPr id="2050" name="Picture 2" descr="Magic the Gathering MtG Guilds of Ravnica Booster Box [Sealed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6094"/>
            <a:ext cx="4707467" cy="39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>
            <a:extLst>
              <a:ext uri="{FF2B5EF4-FFF2-40B4-BE49-F238E27FC236}">
                <a16:creationId xmlns="" xmlns:a16="http://schemas.microsoft.com/office/drawing/2014/main" id="{1DC855BB-F19F-4127-A1B1-ADAAFCF2A0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55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3389" y="2149642"/>
            <a:ext cx="784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Risk:</a:t>
            </a:r>
          </a:p>
          <a:p>
            <a:r>
              <a:rPr lang="en-US" dirty="0"/>
              <a:t>Each expansion set has varying prices.  Some cards are worthless while other cards can be expensive..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8" y="1307662"/>
            <a:ext cx="3612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you open a pack: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3761873"/>
            <a:ext cx="784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Reward:</a:t>
            </a:r>
          </a:p>
          <a:p>
            <a:r>
              <a:rPr lang="en-US" dirty="0"/>
              <a:t>Some packs will contain expensive cards which you can immediately sell for more than the cost of the pack.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0849" y="5933388"/>
            <a:ext cx="7312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*Keep in mind there are friction costs, shipping a physical good takes time and money.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="" xmlns:a16="http://schemas.microsoft.com/office/drawing/2014/main" id="{9E5C1682-5230-40D6-94C7-4411B72178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B9E0FA7D-8F76-4EE8-BCDF-41CC9639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 new set according to risk &amp; reward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B757231-4C7D-4649-BDB5-093A58B95908}"/>
              </a:ext>
            </a:extLst>
          </p:cNvPr>
          <p:cNvSpPr/>
          <p:nvPr/>
        </p:nvSpPr>
        <p:spPr>
          <a:xfrm>
            <a:off x="200247" y="5415162"/>
            <a:ext cx="11791506" cy="571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we know the cards in a set, their prices, and the probabilities of getting specific cards, we can simulate pack openings.  </a:t>
            </a:r>
          </a:p>
        </p:txBody>
      </p:sp>
    </p:spTree>
    <p:extLst>
      <p:ext uri="{BB962C8B-B14F-4D97-AF65-F5344CB8AC3E}">
        <p14:creationId xmlns:p14="http://schemas.microsoft.com/office/powerpoint/2010/main" val="198569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3_SimulateBoosters.R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15" y="1370025"/>
            <a:ext cx="5596089" cy="419706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E2C70E36-85A8-4D75-8938-801EE34851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1996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BF198F4-BB89-430A-9B3C-DA4CCF719B96}"/>
              </a:ext>
            </a:extLst>
          </p:cNvPr>
          <p:cNvSpPr txBox="1"/>
          <p:nvPr/>
        </p:nvSpPr>
        <p:spPr>
          <a:xfrm>
            <a:off x="253410" y="1523993"/>
            <a:ext cx="4770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Learning 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Simulate opening to analyze a non-traditional market</a:t>
            </a:r>
          </a:p>
        </p:txBody>
      </p:sp>
    </p:spTree>
    <p:extLst>
      <p:ext uri="{BB962C8B-B14F-4D97-AF65-F5344CB8AC3E}">
        <p14:creationId xmlns:p14="http://schemas.microsoft.com/office/powerpoint/2010/main" val="111012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of Knight Cap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20" y="1171570"/>
            <a:ext cx="11338560" cy="538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</a:t>
            </a:r>
            <a:r>
              <a:rPr lang="en-US" sz="2400" dirty="0"/>
              <a:t>happened to them?</a:t>
            </a:r>
          </a:p>
        </p:txBody>
      </p:sp>
      <p:pic>
        <p:nvPicPr>
          <p:cNvPr id="7" name="Picture 2" descr="Image result for knight capi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2" y="2635911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439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5012</TotalTime>
  <Words>4600</Words>
  <Application>Microsoft Office PowerPoint</Application>
  <PresentationFormat>Widescreen</PresentationFormat>
  <Paragraphs>919</Paragraphs>
  <Slides>82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1_Office Theme</vt:lpstr>
      <vt:lpstr>Introduction to Quantitative Financial Risk Management with R</vt:lpstr>
      <vt:lpstr>About me</vt:lpstr>
      <vt:lpstr>Agenda</vt:lpstr>
      <vt:lpstr>What is a Market?</vt:lpstr>
      <vt:lpstr>Securities Trading can be distilled into 4 categories</vt:lpstr>
      <vt:lpstr>Securities Trading can be distilled into 4 categories</vt:lpstr>
      <vt:lpstr>Securities Trading can be distilled into 4 categories</vt:lpstr>
      <vt:lpstr>Securities Trading can be distilled into 4 categories</vt:lpstr>
      <vt:lpstr>Speaking of Knight Cap</vt:lpstr>
      <vt:lpstr>Keep in mind for trading…</vt:lpstr>
      <vt:lpstr>What type?</vt:lpstr>
      <vt:lpstr>What type?</vt:lpstr>
      <vt:lpstr>What type?</vt:lpstr>
      <vt:lpstr>What type?</vt:lpstr>
      <vt:lpstr>What type?</vt:lpstr>
      <vt:lpstr>Technical Trading Assumptions</vt:lpstr>
      <vt:lpstr>Technical Trading Assumptions</vt:lpstr>
      <vt:lpstr>Technical Trading Assumptions</vt:lpstr>
      <vt:lpstr>Technical Trading Assumptions</vt:lpstr>
      <vt:lpstr>Let’s zoom into Technical Trading Rules (TTR)</vt:lpstr>
      <vt:lpstr>Stock Prices represent a time series</vt:lpstr>
      <vt:lpstr>Stock Prices represent a time series</vt:lpstr>
      <vt:lpstr>Stock Prices represent a time series</vt:lpstr>
      <vt:lpstr>Hypothesis Testing for Random Walk</vt:lpstr>
      <vt:lpstr>Why can’t you forecast the time series?</vt:lpstr>
      <vt:lpstr>What other forces can impact US Steel?</vt:lpstr>
      <vt:lpstr>What other forces can impact US Steel?</vt:lpstr>
      <vt:lpstr>What other forces can impact US Steel?</vt:lpstr>
      <vt:lpstr>So forecasting (pattern recognition) methods won’t work.</vt:lpstr>
      <vt:lpstr>Meanwhile, US Steel was... producing steel.</vt:lpstr>
      <vt:lpstr>Meanwhile, US Steel was... producing steel.</vt:lpstr>
      <vt:lpstr>Meanwhile, US Steel was... producing steel.</vt:lpstr>
      <vt:lpstr>Meanwhile, US Steel was... producing steel.</vt:lpstr>
      <vt:lpstr>Let’s Practice! Open 1_TTR.R</vt:lpstr>
      <vt:lpstr>Interpreting a Candlestick Chart</vt:lpstr>
      <vt:lpstr>Instead of forecasting, can we identify indicators to move in or out of positions?</vt:lpstr>
      <vt:lpstr>Agenda</vt:lpstr>
      <vt:lpstr>What is a moving average?</vt:lpstr>
      <vt:lpstr>What is a moving average?</vt:lpstr>
      <vt:lpstr>What is a moving average?</vt:lpstr>
      <vt:lpstr>What is a moving average?</vt:lpstr>
      <vt:lpstr>What is a moving average?</vt:lpstr>
      <vt:lpstr>What is a moving average?</vt:lpstr>
      <vt:lpstr>So how does SMA become an Indicator?</vt:lpstr>
      <vt:lpstr>Open 1_TTR.R</vt:lpstr>
      <vt:lpstr>How does SMA become an indicator? MSFT 50 &amp; 200 day SMA</vt:lpstr>
      <vt:lpstr>Now let’s apply death/golden cross to CMG</vt:lpstr>
      <vt:lpstr>Open 3_TTR.R</vt:lpstr>
      <vt:lpstr>SMA as an Indicator for CMG</vt:lpstr>
      <vt:lpstr>Agenda</vt:lpstr>
      <vt:lpstr>Moving Average Convergence Divergence</vt:lpstr>
      <vt:lpstr>Moving Average Convergence Divergence</vt:lpstr>
      <vt:lpstr>One small addition difference.</vt:lpstr>
      <vt:lpstr>SMA Vs EMA</vt:lpstr>
      <vt:lpstr>Open 4_TTR.R</vt:lpstr>
      <vt:lpstr>Agenda</vt:lpstr>
      <vt:lpstr>Relative Strength Index (RSI)</vt:lpstr>
      <vt:lpstr>Creates a control chart.</vt:lpstr>
      <vt:lpstr>Calculating the RSI</vt:lpstr>
      <vt:lpstr>Open 5_TTR.R</vt:lpstr>
      <vt:lpstr>Agenda</vt:lpstr>
      <vt:lpstr>Consumer Credit - Lending Club</vt:lpstr>
      <vt:lpstr>What’s the Risk?</vt:lpstr>
      <vt:lpstr>What’s the Reward?</vt:lpstr>
      <vt:lpstr>                                 Example</vt:lpstr>
      <vt:lpstr>                                 Example</vt:lpstr>
      <vt:lpstr>What is cross – validation?</vt:lpstr>
      <vt:lpstr>What is cross – validation?</vt:lpstr>
      <vt:lpstr>Open 6_CreditModeling.R</vt:lpstr>
      <vt:lpstr>Cutoff Threshold</vt:lpstr>
      <vt:lpstr>Open 7_CreditModeling.R</vt:lpstr>
      <vt:lpstr>Agenda</vt:lpstr>
      <vt:lpstr>Non-Traditional Markets</vt:lpstr>
      <vt:lpstr>A non-traditional Market - Example</vt:lpstr>
      <vt:lpstr>Magic The Gathering</vt:lpstr>
      <vt:lpstr>Magic The Gathering</vt:lpstr>
      <vt:lpstr>And that’s why it’s a market…</vt:lpstr>
      <vt:lpstr>So how do you get cards?</vt:lpstr>
      <vt:lpstr>People Speculate as Supply Diminishes</vt:lpstr>
      <vt:lpstr>New set characteristics</vt:lpstr>
      <vt:lpstr>Modeling a new set according to risk &amp; reward</vt:lpstr>
      <vt:lpstr>Open 3_SimulateBoosters.R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249</cp:revision>
  <dcterms:created xsi:type="dcterms:W3CDTF">2018-05-23T17:24:59Z</dcterms:created>
  <dcterms:modified xsi:type="dcterms:W3CDTF">2019-08-29T11:01:05Z</dcterms:modified>
</cp:coreProperties>
</file>